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audio1.bin" ContentType="audio/unknown"/>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4"/>
  </p:notesMasterIdLst>
  <p:handoutMasterIdLst>
    <p:handoutMasterId r:id="rId35"/>
  </p:handoutMasterIdLst>
  <p:sldIdLst>
    <p:sldId id="256" r:id="rId2"/>
    <p:sldId id="441" r:id="rId3"/>
    <p:sldId id="368" r:id="rId4"/>
    <p:sldId id="370" r:id="rId5"/>
    <p:sldId id="384" r:id="rId6"/>
    <p:sldId id="430" r:id="rId7"/>
    <p:sldId id="432" r:id="rId8"/>
    <p:sldId id="427" r:id="rId9"/>
    <p:sldId id="375" r:id="rId10"/>
    <p:sldId id="439" r:id="rId11"/>
    <p:sldId id="373" r:id="rId12"/>
    <p:sldId id="374" r:id="rId13"/>
    <p:sldId id="429" r:id="rId14"/>
    <p:sldId id="431" r:id="rId15"/>
    <p:sldId id="433" r:id="rId16"/>
    <p:sldId id="434" r:id="rId17"/>
    <p:sldId id="435" r:id="rId18"/>
    <p:sldId id="440" r:id="rId19"/>
    <p:sldId id="436" r:id="rId20"/>
    <p:sldId id="437" r:id="rId21"/>
    <p:sldId id="425" r:id="rId22"/>
    <p:sldId id="376" r:id="rId23"/>
    <p:sldId id="378" r:id="rId24"/>
    <p:sldId id="379" r:id="rId25"/>
    <p:sldId id="380" r:id="rId26"/>
    <p:sldId id="377" r:id="rId27"/>
    <p:sldId id="399" r:id="rId28"/>
    <p:sldId id="400" r:id="rId29"/>
    <p:sldId id="401" r:id="rId30"/>
    <p:sldId id="402" r:id="rId31"/>
    <p:sldId id="296" r:id="rId32"/>
    <p:sldId id="426" r:id="rId33"/>
  </p:sldIdLst>
  <p:sldSz cx="9144000" cy="6858000" type="screen4x3"/>
  <p:notesSz cx="6858000" cy="9144000"/>
  <p:defaultTextStyle>
    <a:defPPr>
      <a:defRPr lang="en-GB"/>
    </a:defPPr>
    <a:lvl1pPr algn="l" rtl="0" eaLnBrk="0" fontAlgn="base" hangingPunct="0">
      <a:spcBef>
        <a:spcPct val="0"/>
      </a:spcBef>
      <a:spcAft>
        <a:spcPct val="0"/>
      </a:spcAft>
      <a:defRPr sz="1200" kern="1200">
        <a:solidFill>
          <a:schemeClr val="tx1"/>
        </a:solidFill>
        <a:latin typeface="Times" charset="0"/>
        <a:ea typeface="+mn-ea"/>
        <a:cs typeface="+mn-cs"/>
      </a:defRPr>
    </a:lvl1pPr>
    <a:lvl2pPr marL="457200" algn="l" rtl="0" eaLnBrk="0" fontAlgn="base" hangingPunct="0">
      <a:spcBef>
        <a:spcPct val="0"/>
      </a:spcBef>
      <a:spcAft>
        <a:spcPct val="0"/>
      </a:spcAft>
      <a:defRPr sz="1200" kern="1200">
        <a:solidFill>
          <a:schemeClr val="tx1"/>
        </a:solidFill>
        <a:latin typeface="Times" charset="0"/>
        <a:ea typeface="+mn-ea"/>
        <a:cs typeface="+mn-cs"/>
      </a:defRPr>
    </a:lvl2pPr>
    <a:lvl3pPr marL="914400" algn="l" rtl="0" eaLnBrk="0" fontAlgn="base" hangingPunct="0">
      <a:spcBef>
        <a:spcPct val="0"/>
      </a:spcBef>
      <a:spcAft>
        <a:spcPct val="0"/>
      </a:spcAft>
      <a:defRPr sz="1200" kern="1200">
        <a:solidFill>
          <a:schemeClr val="tx1"/>
        </a:solidFill>
        <a:latin typeface="Times" charset="0"/>
        <a:ea typeface="+mn-ea"/>
        <a:cs typeface="+mn-cs"/>
      </a:defRPr>
    </a:lvl3pPr>
    <a:lvl4pPr marL="1371600" algn="l" rtl="0" eaLnBrk="0" fontAlgn="base" hangingPunct="0">
      <a:spcBef>
        <a:spcPct val="0"/>
      </a:spcBef>
      <a:spcAft>
        <a:spcPct val="0"/>
      </a:spcAft>
      <a:defRPr sz="1200" kern="1200">
        <a:solidFill>
          <a:schemeClr val="tx1"/>
        </a:solidFill>
        <a:latin typeface="Times" charset="0"/>
        <a:ea typeface="+mn-ea"/>
        <a:cs typeface="+mn-cs"/>
      </a:defRPr>
    </a:lvl4pPr>
    <a:lvl5pPr marL="1828800" algn="l" rtl="0" eaLnBrk="0" fontAlgn="base" hangingPunct="0">
      <a:spcBef>
        <a:spcPct val="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Times" charset="0"/>
        <a:ea typeface="+mn-ea"/>
        <a:cs typeface="+mn-cs"/>
      </a:defRPr>
    </a:lvl6pPr>
    <a:lvl7pPr marL="2743200" algn="l" defTabSz="914400" rtl="0" eaLnBrk="1" latinLnBrk="0" hangingPunct="1">
      <a:defRPr sz="1200" kern="1200">
        <a:solidFill>
          <a:schemeClr val="tx1"/>
        </a:solidFill>
        <a:latin typeface="Times" charset="0"/>
        <a:ea typeface="+mn-ea"/>
        <a:cs typeface="+mn-cs"/>
      </a:defRPr>
    </a:lvl7pPr>
    <a:lvl8pPr marL="3200400" algn="l" defTabSz="914400" rtl="0" eaLnBrk="1" latinLnBrk="0" hangingPunct="1">
      <a:defRPr sz="1200" kern="1200">
        <a:solidFill>
          <a:schemeClr val="tx1"/>
        </a:solidFill>
        <a:latin typeface="Times" charset="0"/>
        <a:ea typeface="+mn-ea"/>
        <a:cs typeface="+mn-cs"/>
      </a:defRPr>
    </a:lvl8pPr>
    <a:lvl9pPr marL="3657600" algn="l" defTabSz="914400" rtl="0" eaLnBrk="1" latinLnBrk="0" hangingPunct="1">
      <a:defRPr sz="12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80008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47" autoAdjust="0"/>
    <p:restoredTop sz="91028"/>
  </p:normalViewPr>
  <p:slideViewPr>
    <p:cSldViewPr>
      <p:cViewPr varScale="1">
        <p:scale>
          <a:sx n="84" d="100"/>
          <a:sy n="84" d="100"/>
        </p:scale>
        <p:origin x="2136"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0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0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a:lvl1pPr>
          </a:lstStyle>
          <a:p>
            <a:pPr>
              <a:defRPr/>
            </a:pPr>
            <a:endParaRPr lang="en-GB" altLang="x-none"/>
          </a:p>
        </p:txBody>
      </p:sp>
      <p:sp>
        <p:nvSpPr>
          <p:cNvPr id="153603"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a:lvl1pPr>
          </a:lstStyle>
          <a:p>
            <a:pPr>
              <a:defRPr/>
            </a:pPr>
            <a:endParaRPr lang="en-GB" altLang="x-none"/>
          </a:p>
        </p:txBody>
      </p:sp>
      <p:sp>
        <p:nvSpPr>
          <p:cNvPr id="153604"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a:lvl1pPr>
          </a:lstStyle>
          <a:p>
            <a:pPr>
              <a:defRPr/>
            </a:pPr>
            <a:endParaRPr lang="en-GB" altLang="x-none"/>
          </a:p>
        </p:txBody>
      </p:sp>
      <p:sp>
        <p:nvSpPr>
          <p:cNvPr id="153605"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a:lvl1pPr>
          </a:lstStyle>
          <a:p>
            <a:pPr>
              <a:defRPr/>
            </a:pPr>
            <a:fld id="{F4A95852-B6BC-904D-AB27-60F2944099B6}" type="slidenum">
              <a:rPr lang="en-GB" altLang="x-none"/>
              <a:pPr>
                <a:defRPr/>
              </a:pPr>
              <a:t>‹N°›</a:t>
            </a:fld>
            <a:endParaRPr lang="en-GB"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a:lvl1pPr>
          </a:lstStyle>
          <a:p>
            <a:pPr>
              <a:defRPr/>
            </a:pPr>
            <a:endParaRPr lang="en-GB" altLang="x-none"/>
          </a:p>
        </p:txBody>
      </p:sp>
      <p:sp>
        <p:nvSpPr>
          <p:cNvPr id="7171"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a:lvl1pPr>
          </a:lstStyle>
          <a:p>
            <a:pPr>
              <a:defRPr/>
            </a:pPr>
            <a:endParaRPr lang="en-GB" altLang="x-none"/>
          </a:p>
        </p:txBody>
      </p:sp>
      <p:sp>
        <p:nvSpPr>
          <p:cNvPr id="71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GB" altLang="x-none" noProof="0"/>
              <a:t>Cliquez pour modifier les styles du texte du masque</a:t>
            </a:r>
          </a:p>
          <a:p>
            <a:pPr lvl="1"/>
            <a:r>
              <a:rPr lang="en-GB" altLang="x-none" noProof="0"/>
              <a:t>Deuxième niveau</a:t>
            </a:r>
          </a:p>
          <a:p>
            <a:pPr lvl="2"/>
            <a:r>
              <a:rPr lang="en-GB" altLang="x-none" noProof="0"/>
              <a:t>Troisième niveau</a:t>
            </a:r>
          </a:p>
          <a:p>
            <a:pPr lvl="3"/>
            <a:r>
              <a:rPr lang="en-GB" altLang="x-none" noProof="0"/>
              <a:t>Quatrième niveau</a:t>
            </a:r>
          </a:p>
          <a:p>
            <a:pPr lvl="4"/>
            <a:r>
              <a:rPr lang="en-GB" altLang="x-none" noProof="0"/>
              <a:t>Cinquième niveau</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a:lvl1pPr>
          </a:lstStyle>
          <a:p>
            <a:pPr>
              <a:defRPr/>
            </a:pPr>
            <a:endParaRPr lang="en-GB" altLang="x-none"/>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a:lvl1pPr>
          </a:lstStyle>
          <a:p>
            <a:pPr>
              <a:defRPr/>
            </a:pPr>
            <a:fld id="{B01B8A1B-B648-3442-B7DD-157D99E0AC79}" type="slidenum">
              <a:rPr lang="en-GB" altLang="x-none"/>
              <a:pPr>
                <a:defRPr/>
              </a:pPr>
              <a:t>‹N°›</a:t>
            </a:fld>
            <a:endParaRPr lang="en-GB"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mn-ea"/>
        <a:cs typeface="+mn-cs"/>
      </a:defRPr>
    </a:lvl1pPr>
    <a:lvl2pPr marL="457200" algn="l" rtl="0" eaLnBrk="0" fontAlgn="base" hangingPunct="0">
      <a:spcBef>
        <a:spcPct val="30000"/>
      </a:spcBef>
      <a:spcAft>
        <a:spcPct val="0"/>
      </a:spcAft>
      <a:defRPr sz="1200" kern="1200">
        <a:solidFill>
          <a:schemeClr val="tx1"/>
        </a:solidFill>
        <a:latin typeface="Times" charset="0"/>
        <a:ea typeface="+mn-ea"/>
        <a:cs typeface="+mn-cs"/>
      </a:defRPr>
    </a:lvl2pPr>
    <a:lvl3pPr marL="914400" algn="l" rtl="0" eaLnBrk="0" fontAlgn="base" hangingPunct="0">
      <a:spcBef>
        <a:spcPct val="30000"/>
      </a:spcBef>
      <a:spcAft>
        <a:spcPct val="0"/>
      </a:spcAft>
      <a:defRPr sz="1200" kern="1200">
        <a:solidFill>
          <a:schemeClr val="tx1"/>
        </a:solidFill>
        <a:latin typeface="Times" charset="0"/>
        <a:ea typeface="+mn-ea"/>
        <a:cs typeface="+mn-cs"/>
      </a:defRPr>
    </a:lvl3pPr>
    <a:lvl4pPr marL="1371600" algn="l" rtl="0" eaLnBrk="0" fontAlgn="base" hangingPunct="0">
      <a:spcBef>
        <a:spcPct val="30000"/>
      </a:spcBef>
      <a:spcAft>
        <a:spcPct val="0"/>
      </a:spcAft>
      <a:defRPr sz="1200" kern="1200">
        <a:solidFill>
          <a:schemeClr val="tx1"/>
        </a:solidFill>
        <a:latin typeface="Times" charset="0"/>
        <a:ea typeface="+mn-ea"/>
        <a:cs typeface="+mn-cs"/>
      </a:defRPr>
    </a:lvl4pPr>
    <a:lvl5pPr marL="1828800" algn="l" rtl="0" eaLnBrk="0" fontAlgn="base" hangingPunct="0">
      <a:spcBef>
        <a:spcPct val="3000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286CF0F-F696-964B-AF4D-23D26A0A3E7A}" type="slidenum">
              <a:rPr lang="en-GB" altLang="x-none"/>
              <a:pPr>
                <a:defRPr/>
              </a:pPr>
              <a:t>1</a:t>
            </a:fld>
            <a:endParaRPr lang="en-GB" altLang="x-none"/>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0F64E25-7DA3-3C4D-8365-18AB60115778}" type="slidenum">
              <a:rPr lang="en-GB" altLang="x-none"/>
              <a:pPr>
                <a:defRPr/>
              </a:pPr>
              <a:t>24</a:t>
            </a:fld>
            <a:endParaRPr lang="en-GB" altLang="x-none"/>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CC762FC-0394-0141-B349-4CE18757461D}" type="slidenum">
              <a:rPr lang="en-GB" altLang="x-none"/>
              <a:pPr>
                <a:defRPr/>
              </a:pPr>
              <a:t>25</a:t>
            </a:fld>
            <a:endParaRPr lang="en-GB" altLang="x-none"/>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CA69422-3CAD-2648-A3E5-706C0B28E94B}" type="slidenum">
              <a:rPr lang="en-GB" altLang="x-none"/>
              <a:pPr>
                <a:defRPr/>
              </a:pPr>
              <a:t>26</a:t>
            </a:fld>
            <a:endParaRPr lang="en-GB" altLang="x-none"/>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548D293-C3E1-C549-8308-A62E2FE01028}" type="slidenum">
              <a:rPr lang="en-GB" altLang="x-none"/>
              <a:pPr>
                <a:defRPr/>
              </a:pPr>
              <a:t>31</a:t>
            </a:fld>
            <a:endParaRPr lang="en-GB" altLang="x-none"/>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D3FA3F9-2FB3-8643-969D-FA5FE1D1BAE5}" type="slidenum">
              <a:rPr lang="en-GB" altLang="x-none"/>
              <a:pPr>
                <a:defRPr/>
              </a:pPr>
              <a:t>3</a:t>
            </a:fld>
            <a:endParaRPr lang="en-GB" altLang="x-none"/>
          </a:p>
        </p:txBody>
      </p:sp>
      <p:sp>
        <p:nvSpPr>
          <p:cNvPr id="214018" name="Rectangle 1026"/>
          <p:cNvSpPr>
            <a:spLocks noGrp="1" noRot="1" noChangeAspect="1" noChangeArrowheads="1" noTextEdit="1"/>
          </p:cNvSpPr>
          <p:nvPr>
            <p:ph type="sldImg"/>
          </p:nvPr>
        </p:nvSpPr>
        <p:spPr>
          <a:ln/>
        </p:spPr>
      </p:sp>
      <p:sp>
        <p:nvSpPr>
          <p:cNvPr id="214019" name="Rectangle 1027"/>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7C83C82-67E1-1547-A9A3-577AFD3FE367}" type="slidenum">
              <a:rPr lang="en-GB" altLang="x-none"/>
              <a:pPr>
                <a:defRPr/>
              </a:pPr>
              <a:t>4</a:t>
            </a:fld>
            <a:endParaRPr lang="en-GB" altLang="x-none"/>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49A8000-4B86-DB44-8CF7-03831BAFF5FE}" type="slidenum">
              <a:rPr lang="en-GB" altLang="x-none"/>
              <a:pPr>
                <a:defRPr/>
              </a:pPr>
              <a:t>5</a:t>
            </a:fld>
            <a:endParaRPr lang="en-GB" altLang="x-none"/>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A560085-75F8-AA4F-8781-90E07D1E1483}" type="slidenum">
              <a:rPr lang="en-GB" altLang="x-none"/>
              <a:pPr>
                <a:defRPr/>
              </a:pPr>
              <a:t>9</a:t>
            </a:fld>
            <a:endParaRPr lang="en-GB" altLang="x-none"/>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E33BADC-AEE9-404E-9A3B-A013B2A2E1FD}" type="slidenum">
              <a:rPr lang="en-GB" altLang="x-none"/>
              <a:pPr>
                <a:defRPr/>
              </a:pPr>
              <a:t>11</a:t>
            </a:fld>
            <a:endParaRPr lang="en-GB" altLang="x-none"/>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9BC39C7-CB6B-DF45-90F9-71F23B348C14}" type="slidenum">
              <a:rPr lang="en-GB" altLang="x-none"/>
              <a:pPr>
                <a:defRPr/>
              </a:pPr>
              <a:t>12</a:t>
            </a:fld>
            <a:endParaRPr lang="en-GB" altLang="x-none"/>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76BEAB1-8A82-A74D-AD6E-43C0FB112DBC}" type="slidenum">
              <a:rPr lang="en-GB" altLang="x-none"/>
              <a:pPr>
                <a:defRPr/>
              </a:pPr>
              <a:t>22</a:t>
            </a:fld>
            <a:endParaRPr lang="en-GB" altLang="x-none"/>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33D3D69-762C-594A-98D9-A3ABD7C265A5}" type="slidenum">
              <a:rPr lang="en-GB" altLang="x-none"/>
              <a:pPr>
                <a:defRPr/>
              </a:pPr>
              <a:t>23</a:t>
            </a:fld>
            <a:endParaRPr lang="en-GB" altLang="x-none"/>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1122363"/>
            <a:ext cx="6858000" cy="2387600"/>
          </a:xfrm>
        </p:spPr>
        <p:txBody>
          <a:bodyPr anchor="b"/>
          <a:lstStyle>
            <a:lvl1pPr algn="ctr">
              <a:defRPr sz="6000"/>
            </a:lvl1pPr>
          </a:lstStyle>
          <a:p>
            <a:r>
              <a:rPr lang="fr-FR"/>
              <a:t>Cliquez et modifiez le titre</a:t>
            </a:r>
          </a:p>
        </p:txBody>
      </p:sp>
      <p:sp>
        <p:nvSpPr>
          <p:cNvPr id="3" name="Sous-titr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style des sous-titres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6" name="Rectangle 6"/>
          <p:cNvSpPr>
            <a:spLocks noGrp="1" noChangeArrowheads="1"/>
          </p:cNvSpPr>
          <p:nvPr>
            <p:ph type="sldNum" sz="quarter" idx="12"/>
          </p:nvPr>
        </p:nvSpPr>
        <p:spPr>
          <a:ln/>
        </p:spPr>
        <p:txBody>
          <a:bodyPr/>
          <a:lstStyle>
            <a:lvl1pPr>
              <a:defRPr/>
            </a:lvl1pPr>
          </a:lstStyle>
          <a:p>
            <a:pPr>
              <a:defRPr/>
            </a:pPr>
            <a:fld id="{9E7CA99F-6EF5-0848-885C-516138A5CC12}" type="slidenum">
              <a:rPr lang="en-GB" altLang="x-none"/>
              <a:pPr>
                <a:defRPr/>
              </a:pPr>
              <a:t>‹N°›</a:t>
            </a:fld>
            <a:endParaRPr lang="en-GB" altLang="x-none"/>
          </a:p>
        </p:txBody>
      </p:sp>
    </p:spTree>
    <p:extLst>
      <p:ext uri="{BB962C8B-B14F-4D97-AF65-F5344CB8AC3E}">
        <p14:creationId xmlns:p14="http://schemas.microsoft.com/office/powerpoint/2010/main" val="734566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6" name="Rectangle 6"/>
          <p:cNvSpPr>
            <a:spLocks noGrp="1" noChangeArrowheads="1"/>
          </p:cNvSpPr>
          <p:nvPr>
            <p:ph type="sldNum" sz="quarter" idx="12"/>
          </p:nvPr>
        </p:nvSpPr>
        <p:spPr>
          <a:ln/>
        </p:spPr>
        <p:txBody>
          <a:bodyPr/>
          <a:lstStyle>
            <a:lvl1pPr>
              <a:defRPr/>
            </a:lvl1pPr>
          </a:lstStyle>
          <a:p>
            <a:pPr>
              <a:defRPr/>
            </a:pPr>
            <a:fld id="{CBA79715-19F6-CE4F-9EBF-631D02455359}" type="slidenum">
              <a:rPr lang="en-GB" altLang="x-none"/>
              <a:pPr>
                <a:defRPr/>
              </a:pPr>
              <a:t>‹N°›</a:t>
            </a:fld>
            <a:endParaRPr lang="en-GB" altLang="x-none"/>
          </a:p>
        </p:txBody>
      </p:sp>
    </p:spTree>
    <p:extLst>
      <p:ext uri="{BB962C8B-B14F-4D97-AF65-F5344CB8AC3E}">
        <p14:creationId xmlns:p14="http://schemas.microsoft.com/office/powerpoint/2010/main" val="1534937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15100" y="609600"/>
            <a:ext cx="1943100" cy="5486400"/>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685800" y="609600"/>
            <a:ext cx="5676900" cy="54864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6" name="Rectangle 6"/>
          <p:cNvSpPr>
            <a:spLocks noGrp="1" noChangeArrowheads="1"/>
          </p:cNvSpPr>
          <p:nvPr>
            <p:ph type="sldNum" sz="quarter" idx="12"/>
          </p:nvPr>
        </p:nvSpPr>
        <p:spPr>
          <a:ln/>
        </p:spPr>
        <p:txBody>
          <a:bodyPr/>
          <a:lstStyle>
            <a:lvl1pPr>
              <a:defRPr/>
            </a:lvl1pPr>
          </a:lstStyle>
          <a:p>
            <a:pPr>
              <a:defRPr/>
            </a:pPr>
            <a:fld id="{E46911F3-7AAB-CB44-AE75-7C993DEA425C}" type="slidenum">
              <a:rPr lang="en-GB" altLang="x-none"/>
              <a:pPr>
                <a:defRPr/>
              </a:pPr>
              <a:t>‹N°›</a:t>
            </a:fld>
            <a:endParaRPr lang="en-GB" altLang="x-none"/>
          </a:p>
        </p:txBody>
      </p:sp>
    </p:spTree>
    <p:extLst>
      <p:ext uri="{BB962C8B-B14F-4D97-AF65-F5344CB8AC3E}">
        <p14:creationId xmlns:p14="http://schemas.microsoft.com/office/powerpoint/2010/main" val="2128120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6" name="Rectangle 6"/>
          <p:cNvSpPr>
            <a:spLocks noGrp="1" noChangeArrowheads="1"/>
          </p:cNvSpPr>
          <p:nvPr>
            <p:ph type="sldNum" sz="quarter" idx="12"/>
          </p:nvPr>
        </p:nvSpPr>
        <p:spPr>
          <a:ln/>
        </p:spPr>
        <p:txBody>
          <a:bodyPr/>
          <a:lstStyle>
            <a:lvl1pPr>
              <a:defRPr/>
            </a:lvl1pPr>
          </a:lstStyle>
          <a:p>
            <a:pPr>
              <a:defRPr/>
            </a:pPr>
            <a:fld id="{4D75EC5E-C1AD-514A-8ABF-E4FC19007857}" type="slidenum">
              <a:rPr lang="en-GB" altLang="x-none"/>
              <a:pPr>
                <a:defRPr/>
              </a:pPr>
              <a:t>‹N°›</a:t>
            </a:fld>
            <a:endParaRPr lang="en-GB" altLang="x-none"/>
          </a:p>
        </p:txBody>
      </p:sp>
    </p:spTree>
    <p:extLst>
      <p:ext uri="{BB962C8B-B14F-4D97-AF65-F5344CB8AC3E}">
        <p14:creationId xmlns:p14="http://schemas.microsoft.com/office/powerpoint/2010/main" val="212371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709738"/>
            <a:ext cx="7886700" cy="2852737"/>
          </a:xfrm>
        </p:spPr>
        <p:txBody>
          <a:bodyPr anchor="b"/>
          <a:lstStyle>
            <a:lvl1pPr>
              <a:defRPr sz="6000"/>
            </a:lvl1pPr>
          </a:lstStyle>
          <a:p>
            <a:r>
              <a:rPr lang="fr-FR"/>
              <a:t>Cliquez et modifiez le titre</a:t>
            </a:r>
          </a:p>
        </p:txBody>
      </p:sp>
      <p:sp>
        <p:nvSpPr>
          <p:cNvPr id="3" name="Espace réservé du texte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fr-FR"/>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6" name="Rectangle 6"/>
          <p:cNvSpPr>
            <a:spLocks noGrp="1" noChangeArrowheads="1"/>
          </p:cNvSpPr>
          <p:nvPr>
            <p:ph type="sldNum" sz="quarter" idx="12"/>
          </p:nvPr>
        </p:nvSpPr>
        <p:spPr>
          <a:ln/>
        </p:spPr>
        <p:txBody>
          <a:bodyPr/>
          <a:lstStyle>
            <a:lvl1pPr>
              <a:defRPr/>
            </a:lvl1pPr>
          </a:lstStyle>
          <a:p>
            <a:pPr>
              <a:defRPr/>
            </a:pPr>
            <a:fld id="{822E5076-26F5-7A45-B6C2-1A12B129EDB6}" type="slidenum">
              <a:rPr lang="en-GB" altLang="x-none"/>
              <a:pPr>
                <a:defRPr/>
              </a:pPr>
              <a:t>‹N°›</a:t>
            </a:fld>
            <a:endParaRPr lang="en-GB" altLang="x-none"/>
          </a:p>
        </p:txBody>
      </p:sp>
    </p:spTree>
    <p:extLst>
      <p:ext uri="{BB962C8B-B14F-4D97-AF65-F5344CB8AC3E}">
        <p14:creationId xmlns:p14="http://schemas.microsoft.com/office/powerpoint/2010/main" val="2136347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685800" y="1981200"/>
            <a:ext cx="3810000" cy="4114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981200"/>
            <a:ext cx="3810000" cy="4114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7" name="Rectangle 6"/>
          <p:cNvSpPr>
            <a:spLocks noGrp="1" noChangeArrowheads="1"/>
          </p:cNvSpPr>
          <p:nvPr>
            <p:ph type="sldNum" sz="quarter" idx="12"/>
          </p:nvPr>
        </p:nvSpPr>
        <p:spPr>
          <a:ln/>
        </p:spPr>
        <p:txBody>
          <a:bodyPr/>
          <a:lstStyle>
            <a:lvl1pPr>
              <a:defRPr/>
            </a:lvl1pPr>
          </a:lstStyle>
          <a:p>
            <a:pPr>
              <a:defRPr/>
            </a:pPr>
            <a:fld id="{1E57B7FD-CBCD-424B-A9D8-B71EDB61657D}" type="slidenum">
              <a:rPr lang="en-GB" altLang="x-none"/>
              <a:pPr>
                <a:defRPr/>
              </a:pPr>
              <a:t>‹N°›</a:t>
            </a:fld>
            <a:endParaRPr lang="en-GB" altLang="x-none"/>
          </a:p>
        </p:txBody>
      </p:sp>
    </p:spTree>
    <p:extLst>
      <p:ext uri="{BB962C8B-B14F-4D97-AF65-F5344CB8AC3E}">
        <p14:creationId xmlns:p14="http://schemas.microsoft.com/office/powerpoint/2010/main" val="1806363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30238" y="365125"/>
            <a:ext cx="7886700" cy="1325563"/>
          </a:xfrm>
        </p:spPr>
        <p:txBody>
          <a:bodyPr/>
          <a:lstStyle/>
          <a:p>
            <a:r>
              <a:rPr lang="fr-FR"/>
              <a:t>Cliquez et modifiez le titre</a:t>
            </a:r>
          </a:p>
        </p:txBody>
      </p:sp>
      <p:sp>
        <p:nvSpPr>
          <p:cNvPr id="3" name="Espace réservé du texte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630238" y="2505075"/>
            <a:ext cx="386873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29150" y="2505075"/>
            <a:ext cx="38877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8"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9" name="Rectangle 6"/>
          <p:cNvSpPr>
            <a:spLocks noGrp="1" noChangeArrowheads="1"/>
          </p:cNvSpPr>
          <p:nvPr>
            <p:ph type="sldNum" sz="quarter" idx="12"/>
          </p:nvPr>
        </p:nvSpPr>
        <p:spPr>
          <a:ln/>
        </p:spPr>
        <p:txBody>
          <a:bodyPr/>
          <a:lstStyle>
            <a:lvl1pPr>
              <a:defRPr/>
            </a:lvl1pPr>
          </a:lstStyle>
          <a:p>
            <a:pPr>
              <a:defRPr/>
            </a:pPr>
            <a:fld id="{9EC7A4C0-F0BB-B548-9725-DDC078C6B9E4}" type="slidenum">
              <a:rPr lang="en-GB" altLang="x-none"/>
              <a:pPr>
                <a:defRPr/>
              </a:pPr>
              <a:t>‹N°›</a:t>
            </a:fld>
            <a:endParaRPr lang="en-GB" altLang="x-none"/>
          </a:p>
        </p:txBody>
      </p:sp>
    </p:spTree>
    <p:extLst>
      <p:ext uri="{BB962C8B-B14F-4D97-AF65-F5344CB8AC3E}">
        <p14:creationId xmlns:p14="http://schemas.microsoft.com/office/powerpoint/2010/main" val="573379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4"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5" name="Rectangle 6"/>
          <p:cNvSpPr>
            <a:spLocks noGrp="1" noChangeArrowheads="1"/>
          </p:cNvSpPr>
          <p:nvPr>
            <p:ph type="sldNum" sz="quarter" idx="12"/>
          </p:nvPr>
        </p:nvSpPr>
        <p:spPr>
          <a:ln/>
        </p:spPr>
        <p:txBody>
          <a:bodyPr/>
          <a:lstStyle>
            <a:lvl1pPr>
              <a:defRPr/>
            </a:lvl1pPr>
          </a:lstStyle>
          <a:p>
            <a:pPr>
              <a:defRPr/>
            </a:pPr>
            <a:fld id="{D6CD8E16-4586-2F47-9DA4-DE2D57CD8C64}" type="slidenum">
              <a:rPr lang="en-GB" altLang="x-none"/>
              <a:pPr>
                <a:defRPr/>
              </a:pPr>
              <a:t>‹N°›</a:t>
            </a:fld>
            <a:endParaRPr lang="en-GB" altLang="x-none"/>
          </a:p>
        </p:txBody>
      </p:sp>
    </p:spTree>
    <p:extLst>
      <p:ext uri="{BB962C8B-B14F-4D97-AF65-F5344CB8AC3E}">
        <p14:creationId xmlns:p14="http://schemas.microsoft.com/office/powerpoint/2010/main" val="1034754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3"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4" name="Rectangle 6"/>
          <p:cNvSpPr>
            <a:spLocks noGrp="1" noChangeArrowheads="1"/>
          </p:cNvSpPr>
          <p:nvPr>
            <p:ph type="sldNum" sz="quarter" idx="12"/>
          </p:nvPr>
        </p:nvSpPr>
        <p:spPr>
          <a:ln/>
        </p:spPr>
        <p:txBody>
          <a:bodyPr/>
          <a:lstStyle>
            <a:lvl1pPr>
              <a:defRPr/>
            </a:lvl1pPr>
          </a:lstStyle>
          <a:p>
            <a:pPr>
              <a:defRPr/>
            </a:pPr>
            <a:fld id="{7DB0D7C1-667E-0E4B-B800-C89E9DD24FDD}" type="slidenum">
              <a:rPr lang="en-GB" altLang="x-none"/>
              <a:pPr>
                <a:defRPr/>
              </a:pPr>
              <a:t>‹N°›</a:t>
            </a:fld>
            <a:endParaRPr lang="en-GB" altLang="x-none"/>
          </a:p>
        </p:txBody>
      </p:sp>
    </p:spTree>
    <p:extLst>
      <p:ext uri="{BB962C8B-B14F-4D97-AF65-F5344CB8AC3E}">
        <p14:creationId xmlns:p14="http://schemas.microsoft.com/office/powerpoint/2010/main" val="793551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nchor="b"/>
          <a:lstStyle>
            <a:lvl1pPr>
              <a:defRPr sz="3200"/>
            </a:lvl1pPr>
          </a:lstStyle>
          <a:p>
            <a:r>
              <a:rPr lang="fr-FR"/>
              <a:t>Cliquez et modifiez le titre</a:t>
            </a:r>
          </a:p>
        </p:txBody>
      </p:sp>
      <p:sp>
        <p:nvSpPr>
          <p:cNvPr id="3" name="Espace réservé du contenu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7" name="Rectangle 6"/>
          <p:cNvSpPr>
            <a:spLocks noGrp="1" noChangeArrowheads="1"/>
          </p:cNvSpPr>
          <p:nvPr>
            <p:ph type="sldNum" sz="quarter" idx="12"/>
          </p:nvPr>
        </p:nvSpPr>
        <p:spPr>
          <a:ln/>
        </p:spPr>
        <p:txBody>
          <a:bodyPr/>
          <a:lstStyle>
            <a:lvl1pPr>
              <a:defRPr/>
            </a:lvl1pPr>
          </a:lstStyle>
          <a:p>
            <a:pPr>
              <a:defRPr/>
            </a:pPr>
            <a:fld id="{306A922C-A823-FB48-86C4-0A3ABA8B83CA}" type="slidenum">
              <a:rPr lang="en-GB" altLang="x-none"/>
              <a:pPr>
                <a:defRPr/>
              </a:pPr>
              <a:t>‹N°›</a:t>
            </a:fld>
            <a:endParaRPr lang="en-GB" altLang="x-none"/>
          </a:p>
        </p:txBody>
      </p:sp>
    </p:spTree>
    <p:extLst>
      <p:ext uri="{BB962C8B-B14F-4D97-AF65-F5344CB8AC3E}">
        <p14:creationId xmlns:p14="http://schemas.microsoft.com/office/powerpoint/2010/main" val="1350747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nchor="b"/>
          <a:lstStyle>
            <a:lvl1pPr>
              <a:defRPr sz="3200"/>
            </a:lvl1pPr>
          </a:lstStyle>
          <a:p>
            <a:r>
              <a:rPr lang="fr-FR"/>
              <a:t>Cliquez et modifiez le titre</a:t>
            </a:r>
          </a:p>
        </p:txBody>
      </p:sp>
      <p:sp>
        <p:nvSpPr>
          <p:cNvPr id="3" name="Espace réservé pour une imag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7" name="Rectangle 6"/>
          <p:cNvSpPr>
            <a:spLocks noGrp="1" noChangeArrowheads="1"/>
          </p:cNvSpPr>
          <p:nvPr>
            <p:ph type="sldNum" sz="quarter" idx="12"/>
          </p:nvPr>
        </p:nvSpPr>
        <p:spPr>
          <a:ln/>
        </p:spPr>
        <p:txBody>
          <a:bodyPr/>
          <a:lstStyle>
            <a:lvl1pPr>
              <a:defRPr/>
            </a:lvl1pPr>
          </a:lstStyle>
          <a:p>
            <a:pPr>
              <a:defRPr/>
            </a:pPr>
            <a:fld id="{2C499BB0-FE21-814E-89C4-57B822968056}" type="slidenum">
              <a:rPr lang="en-GB" altLang="x-none"/>
              <a:pPr>
                <a:defRPr/>
              </a:pPr>
              <a:t>‹N°›</a:t>
            </a:fld>
            <a:endParaRPr lang="en-GB" altLang="x-none"/>
          </a:p>
        </p:txBody>
      </p:sp>
    </p:spTree>
    <p:extLst>
      <p:ext uri="{BB962C8B-B14F-4D97-AF65-F5344CB8AC3E}">
        <p14:creationId xmlns:p14="http://schemas.microsoft.com/office/powerpoint/2010/main" val="957751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GB" altLang="x-none"/>
              <a:t>Cliquez et modifiez le titre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GB" altLang="x-none"/>
              <a:t>Cliquez pour modifier les styles du texte du masque</a:t>
            </a:r>
          </a:p>
          <a:p>
            <a:pPr lvl="1"/>
            <a:r>
              <a:rPr lang="en-GB" altLang="x-none"/>
              <a:t>Deuxième niveau</a:t>
            </a:r>
          </a:p>
          <a:p>
            <a:pPr lvl="2"/>
            <a:r>
              <a:rPr lang="en-GB" altLang="x-none"/>
              <a:t>Troisième niveau</a:t>
            </a:r>
          </a:p>
          <a:p>
            <a:pPr lvl="3"/>
            <a:r>
              <a:rPr lang="en-GB" altLang="x-none"/>
              <a:t>Quatrième niveau</a:t>
            </a:r>
          </a:p>
          <a:p>
            <a:pPr lvl="4"/>
            <a:r>
              <a:rPr lang="en-GB" altLang="x-none"/>
              <a:t>Cinquième niveau</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400"/>
            </a:lvl1pPr>
          </a:lstStyle>
          <a:p>
            <a:pPr>
              <a:defRPr/>
            </a:pPr>
            <a:endParaRPr lang="en-GB" altLang="x-non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GB" altLang="x-non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pPr>
              <a:defRPr/>
            </a:pPr>
            <a:fld id="{878BC961-6E57-334D-AA09-6BDEDA4AD77D}" type="slidenum">
              <a:rPr lang="en-GB" altLang="x-none"/>
              <a:pPr>
                <a:defRPr/>
              </a:pPr>
              <a:t>‹N°›</a:t>
            </a:fld>
            <a:endParaRPr lang="en-GB" altLang="x-non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charset="0"/>
        </a:defRPr>
      </a:lvl2pPr>
      <a:lvl3pPr algn="ctr" rtl="0" eaLnBrk="0" fontAlgn="base" hangingPunct="0">
        <a:spcBef>
          <a:spcPct val="0"/>
        </a:spcBef>
        <a:spcAft>
          <a:spcPct val="0"/>
        </a:spcAft>
        <a:defRPr sz="4400">
          <a:solidFill>
            <a:schemeClr val="tx2"/>
          </a:solidFill>
          <a:latin typeface="Times" charset="0"/>
        </a:defRPr>
      </a:lvl3pPr>
      <a:lvl4pPr algn="ctr" rtl="0" eaLnBrk="0" fontAlgn="base" hangingPunct="0">
        <a:spcBef>
          <a:spcPct val="0"/>
        </a:spcBef>
        <a:spcAft>
          <a:spcPct val="0"/>
        </a:spcAft>
        <a:defRPr sz="4400">
          <a:solidFill>
            <a:schemeClr val="tx2"/>
          </a:solidFill>
          <a:latin typeface="Times" charset="0"/>
        </a:defRPr>
      </a:lvl4pPr>
      <a:lvl5pPr algn="ctr" rtl="0" eaLnBrk="0" fontAlgn="base" hangingPunct="0">
        <a:spcBef>
          <a:spcPct val="0"/>
        </a:spcBef>
        <a:spcAft>
          <a:spcPct val="0"/>
        </a:spcAft>
        <a:defRPr sz="4400">
          <a:solidFill>
            <a:schemeClr val="tx2"/>
          </a:solidFill>
          <a:latin typeface="Times" charset="0"/>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ekaia@pasteur.fr"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1.bin"/><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audio" Target="../media/audio1.bin"/><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8"/>
          <p:cNvSpPr txBox="1">
            <a:spLocks noChangeArrowheads="1"/>
          </p:cNvSpPr>
          <p:nvPr/>
        </p:nvSpPr>
        <p:spPr bwMode="auto">
          <a:xfrm>
            <a:off x="2438400" y="3810000"/>
            <a:ext cx="4495800" cy="8302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2400" b="1">
                <a:latin typeface="Helvetica" charset="0"/>
              </a:rPr>
              <a:t>Fredj Tekaia</a:t>
            </a:r>
          </a:p>
          <a:p>
            <a:pPr algn="ctr">
              <a:spcBef>
                <a:spcPct val="0"/>
              </a:spcBef>
              <a:buFontTx/>
              <a:buNone/>
            </a:pPr>
            <a:r>
              <a:rPr lang="en-GB" altLang="x-none" sz="2400" b="1">
                <a:latin typeface="Helvetica" charset="0"/>
              </a:rPr>
              <a:t> </a:t>
            </a:r>
            <a:r>
              <a:rPr lang="en-GB" altLang="x-none" sz="2400" b="1">
                <a:latin typeface="Helvetica" charset="0"/>
                <a:hlinkClick r:id="rId3"/>
              </a:rPr>
              <a:t>tekaia@pasteur.fr</a:t>
            </a:r>
            <a:endParaRPr lang="en-GB" altLang="x-none" sz="2400" b="1">
              <a:latin typeface="Helvetica" charset="0"/>
            </a:endParaRPr>
          </a:p>
        </p:txBody>
      </p:sp>
      <p:sp>
        <p:nvSpPr>
          <p:cNvPr id="15362" name="Text Box 9"/>
          <p:cNvSpPr txBox="1">
            <a:spLocks noChangeArrowheads="1"/>
          </p:cNvSpPr>
          <p:nvPr/>
        </p:nvSpPr>
        <p:spPr bwMode="auto">
          <a:xfrm>
            <a:off x="0" y="1628775"/>
            <a:ext cx="9144000" cy="178510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4400" b="1" dirty="0">
                <a:solidFill>
                  <a:srgbClr val="0000FF"/>
                </a:solidFill>
              </a:rPr>
              <a:t>Introduction to </a:t>
            </a:r>
            <a:r>
              <a:rPr lang="en-GB" altLang="x-none" sz="4400" b="1" dirty="0" err="1">
                <a:solidFill>
                  <a:srgbClr val="0000FF"/>
                </a:solidFill>
              </a:rPr>
              <a:t>Phylogenomy</a:t>
            </a:r>
            <a:r>
              <a:rPr lang="en-GB" altLang="x-none" sz="4400" b="1" dirty="0">
                <a:solidFill>
                  <a:srgbClr val="0000FF"/>
                </a:solidFill>
              </a:rPr>
              <a:t>:</a:t>
            </a:r>
          </a:p>
          <a:p>
            <a:pPr algn="ctr">
              <a:spcBef>
                <a:spcPct val="50000"/>
              </a:spcBef>
              <a:buFontTx/>
              <a:buNone/>
            </a:pPr>
            <a:r>
              <a:rPr lang="en-GB" altLang="x-none" sz="4400" b="1" dirty="0">
                <a:solidFill>
                  <a:srgbClr val="0000FF"/>
                </a:solidFill>
              </a:rPr>
              <a:t>Species tree </a:t>
            </a:r>
            <a:r>
              <a:rPr lang="en-GB" altLang="x-none" sz="4400" b="1">
                <a:solidFill>
                  <a:srgbClr val="0000FF"/>
                </a:solidFill>
              </a:rPr>
              <a:t>– Genome </a:t>
            </a:r>
            <a:r>
              <a:rPr lang="en-GB" altLang="x-none" sz="4400" b="1" dirty="0">
                <a:solidFill>
                  <a:srgbClr val="0000FF"/>
                </a:solidFill>
              </a:rPr>
              <a:t>tree</a:t>
            </a:r>
            <a:endParaRPr lang="en-GB" altLang="x-none" sz="4400" dirty="0">
              <a:solidFill>
                <a:srgbClr val="0000FF"/>
              </a:solidFill>
            </a:endParaRPr>
          </a:p>
        </p:txBody>
      </p:sp>
      <p:sp>
        <p:nvSpPr>
          <p:cNvPr id="5" name="Rectangle 8"/>
          <p:cNvSpPr>
            <a:spLocks noChangeArrowheads="1"/>
          </p:cNvSpPr>
          <p:nvPr/>
        </p:nvSpPr>
        <p:spPr bwMode="auto">
          <a:xfrm>
            <a:off x="0" y="6008688"/>
            <a:ext cx="9144000" cy="962025"/>
          </a:xfrm>
          <a:prstGeom prst="rect">
            <a:avLst/>
          </a:prstGeom>
          <a:solidFill>
            <a:schemeClr val="bg1"/>
          </a:solidFill>
          <a:ln w="28575">
            <a:solidFill>
              <a:srgbClr val="FF0000"/>
            </a:solidFill>
            <a:miter lim="800000"/>
            <a:headEnd/>
            <a:tailEnd/>
          </a:ln>
          <a:effectLst>
            <a:outerShdw blurRad="63500" dist="107763" dir="2700000" algn="ctr" rotWithShape="0">
              <a:srgbClr val="B3B3B3"/>
            </a:outerShdw>
          </a:effectLst>
        </p:spPr>
        <p:txBody>
          <a:bodyPr/>
          <a:lstStyle>
            <a:lvl1pPr marL="342900" indent="-342900">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a:spcBef>
                <a:spcPct val="20000"/>
              </a:spcBef>
              <a:defRPr/>
            </a:pPr>
            <a:r>
              <a:rPr lang="en-GB" altLang="x-none" sz="2000">
                <a:solidFill>
                  <a:srgbClr val="001AFB"/>
                </a:solidFill>
              </a:rPr>
              <a:t>Bioinformatics and Genome Analyses</a:t>
            </a:r>
          </a:p>
          <a:p>
            <a:pPr algn="ctr">
              <a:spcBef>
                <a:spcPct val="20000"/>
              </a:spcBef>
              <a:defRPr/>
            </a:pPr>
            <a:r>
              <a:rPr lang="en-GB" altLang="x-none" sz="2000" err="1">
                <a:solidFill>
                  <a:srgbClr val="001AFB"/>
                </a:solidFill>
              </a:rPr>
              <a:t>Institut</a:t>
            </a:r>
            <a:r>
              <a:rPr lang="en-GB" altLang="x-none" sz="2000">
                <a:solidFill>
                  <a:srgbClr val="001AFB"/>
                </a:solidFill>
              </a:rPr>
              <a:t> Pasteur Tunis, Tunisia. September 18 – December 15, 2017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0" y="0"/>
            <a:ext cx="9144000" cy="58420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spcBef>
                <a:spcPct val="50000"/>
              </a:spcBef>
            </a:pPr>
            <a:r>
              <a:rPr lang="en-GB" altLang="x-none" sz="3200" b="1">
                <a:solidFill>
                  <a:srgbClr val="0000FF"/>
                </a:solidFill>
                <a:latin typeface="Arial" charset="0"/>
                <a:ea typeface="Arial" charset="0"/>
                <a:cs typeface="Arial" charset="0"/>
              </a:rPr>
              <a:t>Introduction to Phylogenomy</a:t>
            </a:r>
            <a:endParaRPr lang="en-GB" altLang="x-none" sz="1600" b="1">
              <a:solidFill>
                <a:srgbClr val="0000FF"/>
              </a:solidFill>
              <a:latin typeface="Arial" charset="0"/>
              <a:ea typeface="Arial" charset="0"/>
              <a:cs typeface="Arial" charset="0"/>
            </a:endParaRPr>
          </a:p>
        </p:txBody>
      </p:sp>
      <p:sp>
        <p:nvSpPr>
          <p:cNvPr id="3" name="Text Box 3"/>
          <p:cNvSpPr txBox="1">
            <a:spLocks noChangeArrowheads="1"/>
          </p:cNvSpPr>
          <p:nvPr/>
        </p:nvSpPr>
        <p:spPr bwMode="auto">
          <a:xfrm>
            <a:off x="0" y="914400"/>
            <a:ext cx="9144000" cy="500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dirty="0">
                <a:solidFill>
                  <a:srgbClr val="FF0000"/>
                </a:solidFill>
              </a:rPr>
              <a:t>•</a:t>
            </a:r>
            <a:r>
              <a:rPr lang="en-GB" altLang="x-none" sz="2800" b="1" dirty="0"/>
              <a:t> Species tree construction;</a:t>
            </a:r>
          </a:p>
          <a:p>
            <a:pPr>
              <a:spcBef>
                <a:spcPct val="50000"/>
              </a:spcBef>
              <a:defRPr/>
            </a:pPr>
            <a:r>
              <a:rPr lang="en-GB" altLang="x-none" sz="2800" b="1" dirty="0">
                <a:solidFill>
                  <a:srgbClr val="FF0000"/>
                </a:solidFill>
              </a:rPr>
              <a:t>•</a:t>
            </a:r>
            <a:r>
              <a:rPr lang="en-GB" altLang="x-none" sz="2800" b="1" dirty="0"/>
              <a:t> The phylogeny of single genes may be different from the phylogeny of their corresponding species;</a:t>
            </a:r>
          </a:p>
          <a:p>
            <a:pPr>
              <a:spcBef>
                <a:spcPct val="50000"/>
              </a:spcBef>
              <a:defRPr/>
            </a:pPr>
            <a:r>
              <a:rPr lang="en-GB" altLang="x-none" sz="2800" b="1" dirty="0">
                <a:solidFill>
                  <a:srgbClr val="FF0000"/>
                </a:solidFill>
              </a:rPr>
              <a:t>•</a:t>
            </a:r>
            <a:r>
              <a:rPr lang="en-GB" altLang="x-none" sz="2800" b="1" dirty="0"/>
              <a:t> Idea of considering many genes instead of only one gene to estimate species phylogeny;</a:t>
            </a:r>
          </a:p>
          <a:p>
            <a:pPr>
              <a:spcBef>
                <a:spcPct val="50000"/>
              </a:spcBef>
              <a:defRPr/>
            </a:pPr>
            <a:r>
              <a:rPr lang="en-GB" altLang="x-none" sz="2800" b="1" dirty="0">
                <a:solidFill>
                  <a:srgbClr val="FF0000"/>
                </a:solidFill>
              </a:rPr>
              <a:t>•</a:t>
            </a:r>
            <a:r>
              <a:rPr lang="en-GB" altLang="x-none" sz="2800" b="1" dirty="0"/>
              <a:t> Concatenation of the set of genes common to the considered species;</a:t>
            </a:r>
          </a:p>
          <a:p>
            <a:pPr>
              <a:spcBef>
                <a:spcPct val="50000"/>
              </a:spcBef>
              <a:defRPr/>
            </a:pPr>
            <a:r>
              <a:rPr lang="en-GB" altLang="x-none" sz="2800" b="1" dirty="0">
                <a:solidFill>
                  <a:srgbClr val="FF0000"/>
                </a:solidFill>
              </a:rPr>
              <a:t>•</a:t>
            </a:r>
            <a:r>
              <a:rPr lang="en-GB" altLang="x-none" sz="2800" b="1" dirty="0"/>
              <a:t> Estimate species phylogeny from the concatenated genes;</a:t>
            </a:r>
          </a:p>
          <a:p>
            <a:pPr>
              <a:spcBef>
                <a:spcPct val="50000"/>
              </a:spcBef>
              <a:defRPr/>
            </a:pPr>
            <a:r>
              <a:rPr lang="en-GB" altLang="x-none" sz="2800" b="1" dirty="0">
                <a:solidFill>
                  <a:srgbClr val="FF0000"/>
                </a:solidFill>
              </a:rPr>
              <a:t>•</a:t>
            </a:r>
            <a:r>
              <a:rPr lang="en-GB" altLang="x-none" sz="2800" b="1" dirty="0"/>
              <a:t> Some difficulties related to this procedure.</a:t>
            </a:r>
            <a:endParaRPr lang="en-GB" altLang="x-none" dirty="0"/>
          </a:p>
        </p:txBody>
      </p:sp>
    </p:spTree>
    <p:extLst>
      <p:ext uri="{BB962C8B-B14F-4D97-AF65-F5344CB8AC3E}">
        <p14:creationId xmlns:p14="http://schemas.microsoft.com/office/powerpoint/2010/main" val="1184545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Box 2"/>
          <p:cNvSpPr txBox="1">
            <a:spLocks noChangeArrowheads="1"/>
          </p:cNvSpPr>
          <p:nvPr/>
        </p:nvSpPr>
        <p:spPr bwMode="auto">
          <a:xfrm>
            <a:off x="76200" y="381000"/>
            <a:ext cx="8991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b="0" dirty="0">
                <a:solidFill>
                  <a:srgbClr val="FF0000"/>
                </a:solidFill>
                <a:latin typeface="Times" charset="0"/>
              </a:rPr>
              <a:t>•</a:t>
            </a:r>
            <a:r>
              <a:rPr lang="en-GB" altLang="x-none" sz="3600" b="0" dirty="0">
                <a:latin typeface="Times" charset="0"/>
              </a:rPr>
              <a:t> </a:t>
            </a:r>
            <a:r>
              <a:rPr lang="en-GB" altLang="x-none" sz="3600" b="1" dirty="0" err="1">
                <a:solidFill>
                  <a:srgbClr val="0000FF"/>
                </a:solidFill>
                <a:latin typeface="Helvetica" charset="0"/>
              </a:rPr>
              <a:t>Phylogenomic</a:t>
            </a:r>
            <a:r>
              <a:rPr lang="en-GB" altLang="x-none" sz="3600" b="1" dirty="0">
                <a:solidFill>
                  <a:srgbClr val="0000FF"/>
                </a:solidFill>
                <a:latin typeface="Helvetica" charset="0"/>
              </a:rPr>
              <a:t> tree</a:t>
            </a:r>
            <a:endParaRPr lang="en-GB" altLang="x-none" sz="3600" b="1" dirty="0">
              <a:latin typeface="Times" charset="0"/>
            </a:endParaRPr>
          </a:p>
          <a:p>
            <a:pPr>
              <a:spcBef>
                <a:spcPct val="50000"/>
              </a:spcBef>
              <a:buFontTx/>
              <a:buNone/>
            </a:pPr>
            <a:r>
              <a:rPr lang="en-GB" altLang="x-none" b="1" dirty="0">
                <a:latin typeface="Times" charset="0"/>
              </a:rPr>
              <a:t>(</a:t>
            </a:r>
            <a:r>
              <a:rPr lang="en-GB" altLang="x-none" sz="2800" b="1" dirty="0">
                <a:latin typeface="Helvetica" charset="0"/>
              </a:rPr>
              <a:t>based on concatenation of a gene sample common to the considered species</a:t>
            </a:r>
            <a:r>
              <a:rPr lang="en-GB" altLang="x-none" sz="2800" b="1" dirty="0">
                <a:latin typeface="Times" charset="0"/>
              </a:rPr>
              <a:t>)</a:t>
            </a:r>
            <a:endParaRPr lang="en-GB" altLang="x-none" sz="2400" b="1" dirty="0">
              <a:latin typeface="Times" charset="0"/>
            </a:endParaRPr>
          </a:p>
        </p:txBody>
      </p:sp>
      <p:grpSp>
        <p:nvGrpSpPr>
          <p:cNvPr id="23" name="Group 3"/>
          <p:cNvGrpSpPr>
            <a:grpSpLocks/>
          </p:cNvGrpSpPr>
          <p:nvPr/>
        </p:nvGrpSpPr>
        <p:grpSpPr bwMode="auto">
          <a:xfrm>
            <a:off x="1447800" y="2362200"/>
            <a:ext cx="5257800" cy="1752600"/>
            <a:chOff x="1200" y="2112"/>
            <a:chExt cx="3312" cy="1104"/>
          </a:xfrm>
        </p:grpSpPr>
        <p:sp>
          <p:nvSpPr>
            <p:cNvPr id="24" name="Text Box 4"/>
            <p:cNvSpPr txBox="1">
              <a:spLocks noChangeArrowheads="1"/>
            </p:cNvSpPr>
            <p:nvPr/>
          </p:nvSpPr>
          <p:spPr bwMode="auto">
            <a:xfrm>
              <a:off x="1248" y="2112"/>
              <a:ext cx="4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latin typeface="Times" charset="0"/>
                </a:rPr>
                <a:t>S</a:t>
              </a:r>
              <a:r>
                <a:rPr lang="en-GB" altLang="x-none" baseline="-25000">
                  <a:latin typeface="Times" charset="0"/>
                </a:rPr>
                <a:t>1</a:t>
              </a:r>
              <a:endParaRPr lang="en-GB" altLang="x-none" sz="2400" b="0">
                <a:latin typeface="Times" charset="0"/>
              </a:endParaRPr>
            </a:p>
          </p:txBody>
        </p:sp>
        <p:sp>
          <p:nvSpPr>
            <p:cNvPr id="25" name="Text Box 5"/>
            <p:cNvSpPr txBox="1">
              <a:spLocks noChangeArrowheads="1"/>
            </p:cNvSpPr>
            <p:nvPr/>
          </p:nvSpPr>
          <p:spPr bwMode="auto">
            <a:xfrm>
              <a:off x="1200" y="2851"/>
              <a:ext cx="4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latin typeface="Times" charset="0"/>
                </a:rPr>
                <a:t>S</a:t>
              </a:r>
              <a:r>
                <a:rPr lang="en-GB" altLang="x-none" baseline="-25000">
                  <a:latin typeface="Times" charset="0"/>
                </a:rPr>
                <a:t>n</a:t>
              </a:r>
              <a:endParaRPr lang="en-GB" altLang="x-none" sz="2400" b="0">
                <a:latin typeface="Times" charset="0"/>
              </a:endParaRPr>
            </a:p>
          </p:txBody>
        </p:sp>
        <p:sp>
          <p:nvSpPr>
            <p:cNvPr id="26" name="Text Box 6"/>
            <p:cNvSpPr txBox="1">
              <a:spLocks noChangeArrowheads="1"/>
            </p:cNvSpPr>
            <p:nvPr/>
          </p:nvSpPr>
          <p:spPr bwMode="auto">
            <a:xfrm>
              <a:off x="1440" y="2400"/>
              <a:ext cx="2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latin typeface="Times" charset="0"/>
                </a:rPr>
                <a:t>.</a:t>
              </a:r>
            </a:p>
          </p:txBody>
        </p:sp>
        <p:grpSp>
          <p:nvGrpSpPr>
            <p:cNvPr id="27" name="Group 7"/>
            <p:cNvGrpSpPr>
              <a:grpSpLocks/>
            </p:cNvGrpSpPr>
            <p:nvPr/>
          </p:nvGrpSpPr>
          <p:grpSpPr bwMode="auto">
            <a:xfrm>
              <a:off x="1632" y="2352"/>
              <a:ext cx="2880" cy="0"/>
              <a:chOff x="1632" y="2352"/>
              <a:chExt cx="2880" cy="0"/>
            </a:xfrm>
          </p:grpSpPr>
          <p:sp>
            <p:nvSpPr>
              <p:cNvPr id="35" name="Line 8"/>
              <p:cNvSpPr>
                <a:spLocks noChangeShapeType="1"/>
              </p:cNvSpPr>
              <p:nvPr/>
            </p:nvSpPr>
            <p:spPr bwMode="auto">
              <a:xfrm>
                <a:off x="1632" y="2352"/>
                <a:ext cx="576"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6" name="Line 9"/>
              <p:cNvSpPr>
                <a:spLocks noChangeShapeType="1"/>
              </p:cNvSpPr>
              <p:nvPr/>
            </p:nvSpPr>
            <p:spPr bwMode="auto">
              <a:xfrm>
                <a:off x="2208" y="2352"/>
                <a:ext cx="576"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7" name="Line 10"/>
              <p:cNvSpPr>
                <a:spLocks noChangeShapeType="1"/>
              </p:cNvSpPr>
              <p:nvPr/>
            </p:nvSpPr>
            <p:spPr bwMode="auto">
              <a:xfrm>
                <a:off x="2784" y="2352"/>
                <a:ext cx="576"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8" name="Line 11"/>
              <p:cNvSpPr>
                <a:spLocks noChangeShapeType="1"/>
              </p:cNvSpPr>
              <p:nvPr/>
            </p:nvSpPr>
            <p:spPr bwMode="auto">
              <a:xfrm>
                <a:off x="3360" y="2352"/>
                <a:ext cx="576" cy="0"/>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9" name="Line 12"/>
              <p:cNvSpPr>
                <a:spLocks noChangeShapeType="1"/>
              </p:cNvSpPr>
              <p:nvPr/>
            </p:nvSpPr>
            <p:spPr bwMode="auto">
              <a:xfrm>
                <a:off x="3936" y="2352"/>
                <a:ext cx="576" cy="0"/>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28" name="Group 13"/>
            <p:cNvGrpSpPr>
              <a:grpSpLocks/>
            </p:cNvGrpSpPr>
            <p:nvPr/>
          </p:nvGrpSpPr>
          <p:grpSpPr bwMode="auto">
            <a:xfrm>
              <a:off x="1632" y="3072"/>
              <a:ext cx="2880" cy="0"/>
              <a:chOff x="1632" y="2688"/>
              <a:chExt cx="2880" cy="0"/>
            </a:xfrm>
          </p:grpSpPr>
          <p:sp>
            <p:nvSpPr>
              <p:cNvPr id="30" name="Line 14"/>
              <p:cNvSpPr>
                <a:spLocks noChangeShapeType="1"/>
              </p:cNvSpPr>
              <p:nvPr/>
            </p:nvSpPr>
            <p:spPr bwMode="auto">
              <a:xfrm>
                <a:off x="2208" y="2688"/>
                <a:ext cx="576"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1" name="Line 15"/>
              <p:cNvSpPr>
                <a:spLocks noChangeShapeType="1"/>
              </p:cNvSpPr>
              <p:nvPr/>
            </p:nvSpPr>
            <p:spPr bwMode="auto">
              <a:xfrm>
                <a:off x="1632" y="2688"/>
                <a:ext cx="576"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2" name="Line 16"/>
              <p:cNvSpPr>
                <a:spLocks noChangeShapeType="1"/>
              </p:cNvSpPr>
              <p:nvPr/>
            </p:nvSpPr>
            <p:spPr bwMode="auto">
              <a:xfrm>
                <a:off x="2784" y="2688"/>
                <a:ext cx="576"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3" name="Line 17"/>
              <p:cNvSpPr>
                <a:spLocks noChangeShapeType="1"/>
              </p:cNvSpPr>
              <p:nvPr/>
            </p:nvSpPr>
            <p:spPr bwMode="auto">
              <a:xfrm>
                <a:off x="3360" y="2688"/>
                <a:ext cx="576" cy="0"/>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4" name="Line 18"/>
              <p:cNvSpPr>
                <a:spLocks noChangeShapeType="1"/>
              </p:cNvSpPr>
              <p:nvPr/>
            </p:nvSpPr>
            <p:spPr bwMode="auto">
              <a:xfrm>
                <a:off x="3936" y="2688"/>
                <a:ext cx="576" cy="0"/>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sp>
          <p:nvSpPr>
            <p:cNvPr id="29" name="Rectangle 19"/>
            <p:cNvSpPr>
              <a:spLocks noChangeArrowheads="1"/>
            </p:cNvSpPr>
            <p:nvPr/>
          </p:nvSpPr>
          <p:spPr bwMode="auto">
            <a:xfrm>
              <a:off x="1440" y="2659"/>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latin typeface="Times" charset="0"/>
                </a:rPr>
                <a:t>.</a:t>
              </a:r>
            </a:p>
          </p:txBody>
        </p:sp>
      </p:grpSp>
      <p:sp>
        <p:nvSpPr>
          <p:cNvPr id="40" name="Text Box 20"/>
          <p:cNvSpPr txBox="1">
            <a:spLocks noChangeArrowheads="1"/>
          </p:cNvSpPr>
          <p:nvPr/>
        </p:nvSpPr>
        <p:spPr bwMode="auto">
          <a:xfrm>
            <a:off x="0" y="5202238"/>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dirty="0">
                <a:solidFill>
                  <a:srgbClr val="FB0817"/>
                </a:solidFill>
                <a:latin typeface="Times" charset="0"/>
              </a:rPr>
              <a:t>•</a:t>
            </a:r>
            <a:r>
              <a:rPr lang="en-GB" altLang="x-none" sz="2400" dirty="0">
                <a:latin typeface="Times" charset="0"/>
              </a:rPr>
              <a:t> </a:t>
            </a:r>
            <a:r>
              <a:rPr lang="en-GB" altLang="x-none" sz="2400" b="1" dirty="0">
                <a:latin typeface="Times" charset="0"/>
              </a:rPr>
              <a:t>genes don't evolve at the same rate nor in the same way;</a:t>
            </a:r>
            <a:endParaRPr lang="en-GB" altLang="x-none" sz="2800" b="1" dirty="0">
              <a:latin typeface="LucidaGrande" charset="0"/>
            </a:endParaRPr>
          </a:p>
        </p:txBody>
      </p:sp>
      <p:sp>
        <p:nvSpPr>
          <p:cNvPr id="41" name="Text Box 21"/>
          <p:cNvSpPr txBox="1">
            <a:spLocks noChangeArrowheads="1"/>
          </p:cNvSpPr>
          <p:nvPr/>
        </p:nvSpPr>
        <p:spPr bwMode="auto">
          <a:xfrm>
            <a:off x="0" y="5735638"/>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dirty="0">
                <a:solidFill>
                  <a:srgbClr val="FB0817"/>
                </a:solidFill>
                <a:latin typeface="Times" charset="0"/>
              </a:rPr>
              <a:t>•</a:t>
            </a:r>
            <a:r>
              <a:rPr lang="en-GB" altLang="x-none" sz="2400" dirty="0">
                <a:latin typeface="Times" charset="0"/>
              </a:rPr>
              <a:t> </a:t>
            </a:r>
            <a:r>
              <a:rPr lang="en-GB" altLang="x-none" sz="2400" b="1" dirty="0">
                <a:latin typeface="Times" charset="0"/>
              </a:rPr>
              <a:t>a limited number of genes are shared among all species;</a:t>
            </a:r>
          </a:p>
        </p:txBody>
      </p:sp>
      <p:sp>
        <p:nvSpPr>
          <p:cNvPr id="42" name="Text Box 22"/>
          <p:cNvSpPr txBox="1">
            <a:spLocks noChangeArrowheads="1"/>
          </p:cNvSpPr>
          <p:nvPr/>
        </p:nvSpPr>
        <p:spPr bwMode="auto">
          <a:xfrm>
            <a:off x="0" y="6445250"/>
            <a:ext cx="6858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b="1" dirty="0">
                <a:solidFill>
                  <a:srgbClr val="0000FF"/>
                </a:solidFill>
                <a:latin typeface="Times" charset="0"/>
              </a:rPr>
              <a:t>Dagan  and Martin (2006). The tree of one percent. </a:t>
            </a:r>
            <a:r>
              <a:rPr lang="en-GB" altLang="x-none" sz="1600" b="1" i="1" dirty="0">
                <a:solidFill>
                  <a:srgbClr val="0000FF"/>
                </a:solidFill>
                <a:latin typeface="Times" charset="0"/>
              </a:rPr>
              <a:t>Genome Biology</a:t>
            </a:r>
            <a:r>
              <a:rPr lang="en-GB" altLang="x-none" sz="1600" b="1" dirty="0">
                <a:solidFill>
                  <a:srgbClr val="0000FF"/>
                </a:solidFill>
                <a:latin typeface="Times" charset="0"/>
              </a:rPr>
              <a:t>, 7:118.</a:t>
            </a:r>
            <a:endParaRPr lang="en-GB" altLang="x-none" sz="2000" b="1" dirty="0">
              <a:solidFill>
                <a:srgbClr val="0000FF"/>
              </a:solidFill>
              <a:latin typeface="Times" charset="0"/>
            </a:endParaRPr>
          </a:p>
        </p:txBody>
      </p:sp>
      <p:sp>
        <p:nvSpPr>
          <p:cNvPr id="43" name="ZoneTexte 1"/>
          <p:cNvSpPr txBox="1">
            <a:spLocks noChangeArrowheads="1"/>
          </p:cNvSpPr>
          <p:nvPr/>
        </p:nvSpPr>
        <p:spPr bwMode="auto">
          <a:xfrm>
            <a:off x="323850" y="4797425"/>
            <a:ext cx="4752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b="1" dirty="0" err="1"/>
              <a:t>Difficulties</a:t>
            </a:r>
            <a:r>
              <a:rPr lang="fr-FR" altLang="x-none" sz="2400" b="1" dirty="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ext Box 2"/>
          <p:cNvSpPr txBox="1">
            <a:spLocks noChangeArrowheads="1"/>
          </p:cNvSpPr>
          <p:nvPr/>
        </p:nvSpPr>
        <p:spPr bwMode="auto">
          <a:xfrm>
            <a:off x="0" y="1371600"/>
            <a:ext cx="9144000" cy="399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3200" b="1"/>
              <a:t>These </a:t>
            </a:r>
            <a:r>
              <a:rPr lang="en-GB" altLang="x-none" sz="3200" b="1">
                <a:solidFill>
                  <a:srgbClr val="0000FF"/>
                </a:solidFill>
              </a:rPr>
              <a:t>methods suffer difficulties</a:t>
            </a:r>
            <a:r>
              <a:rPr lang="en-GB" altLang="x-none" sz="3200" b="1"/>
              <a:t> related to the phylogenetic tree construction:</a:t>
            </a:r>
          </a:p>
          <a:p>
            <a:pPr algn="just">
              <a:spcBef>
                <a:spcPct val="50000"/>
              </a:spcBef>
              <a:defRPr/>
            </a:pPr>
            <a:r>
              <a:rPr lang="en-GB" altLang="x-none" sz="3200" b="1">
                <a:solidFill>
                  <a:srgbClr val="FF0000"/>
                </a:solidFill>
              </a:rPr>
              <a:t>• </a:t>
            </a:r>
            <a:r>
              <a:rPr lang="en-GB" altLang="x-none" sz="3200" b="1"/>
              <a:t>global sequence alignment (quality, gaps,...);</a:t>
            </a:r>
          </a:p>
          <a:p>
            <a:pPr algn="just">
              <a:spcBef>
                <a:spcPct val="50000"/>
              </a:spcBef>
              <a:defRPr/>
            </a:pPr>
            <a:r>
              <a:rPr lang="en-GB" altLang="x-none" sz="3200" b="1">
                <a:solidFill>
                  <a:srgbClr val="FF0000"/>
                </a:solidFill>
              </a:rPr>
              <a:t>•</a:t>
            </a:r>
            <a:r>
              <a:rPr lang="en-GB" altLang="x-none" sz="3200" b="1"/>
              <a:t> substitution variations between genes;</a:t>
            </a:r>
          </a:p>
          <a:p>
            <a:pPr algn="just">
              <a:spcBef>
                <a:spcPct val="50000"/>
              </a:spcBef>
              <a:defRPr/>
            </a:pPr>
            <a:r>
              <a:rPr lang="en-GB" altLang="x-none" sz="3200" b="1">
                <a:solidFill>
                  <a:srgbClr val="FF0000"/>
                </a:solidFill>
              </a:rPr>
              <a:t>•</a:t>
            </a:r>
            <a:r>
              <a:rPr lang="en-GB" altLang="x-none" sz="3200" b="1"/>
              <a:t> different evolutionary histories of genes;</a:t>
            </a:r>
          </a:p>
          <a:p>
            <a:pPr algn="just">
              <a:spcBef>
                <a:spcPct val="50000"/>
              </a:spcBef>
              <a:defRPr/>
            </a:pPr>
            <a:r>
              <a:rPr lang="en-GB" altLang="x-none" sz="3200" b="1">
                <a:solidFill>
                  <a:srgbClr val="FF0000"/>
                </a:solidFill>
              </a:rPr>
              <a:t>•</a:t>
            </a:r>
            <a:r>
              <a:rPr lang="en-GB" altLang="x-none" sz="3200" b="1"/>
              <a:t> substitution saturation;...</a:t>
            </a:r>
          </a:p>
        </p:txBody>
      </p:sp>
      <p:sp>
        <p:nvSpPr>
          <p:cNvPr id="2" name="ZoneTexte 1"/>
          <p:cNvSpPr txBox="1"/>
          <p:nvPr/>
        </p:nvSpPr>
        <p:spPr>
          <a:xfrm>
            <a:off x="107504" y="5877272"/>
            <a:ext cx="7560840" cy="584775"/>
          </a:xfrm>
          <a:prstGeom prst="rect">
            <a:avLst/>
          </a:prstGeom>
          <a:noFill/>
        </p:spPr>
        <p:txBody>
          <a:bodyPr wrap="square" rtlCol="0">
            <a:spAutoFit/>
          </a:bodyPr>
          <a:lstStyle/>
          <a:p>
            <a:r>
              <a:rPr lang="en-GB" sz="3200" b="1" dirty="0">
                <a:solidFill>
                  <a:srgbClr val="0000FF"/>
                </a:solidFill>
                <a:latin typeface="Arial" charset="0"/>
                <a:ea typeface="Arial" charset="0"/>
                <a:cs typeface="Arial" charset="0"/>
              </a:rPr>
              <a:t>Alternative proposals : genome trees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ext Box 2"/>
          <p:cNvSpPr txBox="1">
            <a:spLocks noChangeArrowheads="1"/>
          </p:cNvSpPr>
          <p:nvPr/>
        </p:nvSpPr>
        <p:spPr bwMode="auto">
          <a:xfrm>
            <a:off x="0" y="-26988"/>
            <a:ext cx="9144000" cy="6413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3600" b="1">
                <a:solidFill>
                  <a:srgbClr val="0000FF"/>
                </a:solidFill>
                <a:latin typeface="Arial" charset="0"/>
                <a:ea typeface="Arial" charset="0"/>
                <a:cs typeface="Arial" charset="0"/>
              </a:rPr>
              <a:t>Genome Trees</a:t>
            </a:r>
            <a:endParaRPr lang="en-GB" altLang="x-none" b="1">
              <a:solidFill>
                <a:srgbClr val="0000FF"/>
              </a:solidFill>
              <a:latin typeface="Arial" charset="0"/>
              <a:ea typeface="Arial" charset="0"/>
              <a:cs typeface="Arial" charset="0"/>
            </a:endParaRPr>
          </a:p>
        </p:txBody>
      </p:sp>
      <p:sp>
        <p:nvSpPr>
          <p:cNvPr id="188418" name="Text Box 3"/>
          <p:cNvSpPr txBox="1">
            <a:spLocks noChangeArrowheads="1"/>
          </p:cNvSpPr>
          <p:nvPr/>
        </p:nvSpPr>
        <p:spPr bwMode="auto">
          <a:xfrm>
            <a:off x="0" y="1219200"/>
            <a:ext cx="91440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b="1">
                <a:latin typeface="Arial" charset="0"/>
                <a:ea typeface="Arial" charset="0"/>
                <a:cs typeface="Arial" charset="0"/>
              </a:rPr>
              <a:t>A tree tracing the evolutionary history of species based on :</a:t>
            </a:r>
          </a:p>
          <a:p>
            <a:pPr>
              <a:spcBef>
                <a:spcPct val="50000"/>
              </a:spcBef>
              <a:buFontTx/>
              <a:buNone/>
            </a:pPr>
            <a:r>
              <a:rPr lang="en-GB" altLang="x-none" b="1">
                <a:solidFill>
                  <a:srgbClr val="FF0000"/>
                </a:solidFill>
                <a:latin typeface="Arial" charset="0"/>
                <a:ea typeface="Arial" charset="0"/>
                <a:cs typeface="Arial" charset="0"/>
              </a:rPr>
              <a:t>•</a:t>
            </a:r>
            <a:r>
              <a:rPr lang="en-GB" altLang="x-none" b="1">
                <a:latin typeface="Arial" charset="0"/>
                <a:ea typeface="Arial" charset="0"/>
                <a:cs typeface="Arial" charset="0"/>
              </a:rPr>
              <a:t> their overall similarities (as deduced from pair-wise whole proteome comparisons);</a:t>
            </a:r>
          </a:p>
          <a:p>
            <a:pPr>
              <a:spcBef>
                <a:spcPct val="50000"/>
              </a:spcBef>
              <a:buFontTx/>
              <a:buNone/>
            </a:pPr>
            <a:r>
              <a:rPr lang="en-GB" altLang="x-none" b="1">
                <a:solidFill>
                  <a:srgbClr val="FF0000"/>
                </a:solidFill>
                <a:latin typeface="Arial" charset="0"/>
                <a:ea typeface="Arial" charset="0"/>
                <a:cs typeface="Arial" charset="0"/>
              </a:rPr>
              <a:t>•</a:t>
            </a:r>
            <a:r>
              <a:rPr lang="en-GB" altLang="x-none" b="1">
                <a:latin typeface="Arial" charset="0"/>
                <a:ea typeface="Arial" charset="0"/>
                <a:cs typeface="Arial" charset="0"/>
              </a:rPr>
              <a:t> their pair-wise shared orthologous genes;</a:t>
            </a:r>
          </a:p>
          <a:p>
            <a:pPr>
              <a:spcBef>
                <a:spcPct val="50000"/>
              </a:spcBef>
              <a:buFontTx/>
              <a:buNone/>
            </a:pPr>
            <a:r>
              <a:rPr lang="en-GB" altLang="x-none" b="1">
                <a:solidFill>
                  <a:srgbClr val="FF0000"/>
                </a:solidFill>
                <a:latin typeface="Arial" charset="0"/>
                <a:ea typeface="Arial" charset="0"/>
                <a:cs typeface="Arial" charset="0"/>
              </a:rPr>
              <a:t>•</a:t>
            </a:r>
            <a:r>
              <a:rPr lang="en-GB" altLang="x-none" b="1">
                <a:latin typeface="Arial" charset="0"/>
                <a:ea typeface="Arial" charset="0"/>
                <a:cs typeface="Arial" charset="0"/>
              </a:rPr>
              <a:t> on conservation profiles of shared orthologs;</a:t>
            </a:r>
          </a:p>
          <a:p>
            <a:pPr>
              <a:spcBef>
                <a:spcPct val="50000"/>
              </a:spcBef>
              <a:buFontTx/>
              <a:buNone/>
            </a:pPr>
            <a:r>
              <a:rPr lang="en-GB" altLang="x-none" b="1">
                <a:solidFill>
                  <a:srgbClr val="FF0000"/>
                </a:solidFill>
                <a:latin typeface="Arial" charset="0"/>
                <a:ea typeface="Arial" charset="0"/>
                <a:cs typeface="Arial" charset="0"/>
              </a:rPr>
              <a:t>•</a:t>
            </a:r>
            <a:r>
              <a:rPr lang="en-GB" altLang="x-none" b="1">
                <a:latin typeface="Arial" charset="0"/>
                <a:ea typeface="Arial" charset="0"/>
                <a:cs typeface="Arial" charset="0"/>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5"/>
          <p:cNvGraphicFramePr>
            <a:graphicFrameLocks noChangeAspect="1"/>
          </p:cNvGraphicFramePr>
          <p:nvPr/>
        </p:nvGraphicFramePr>
        <p:xfrm>
          <a:off x="152400" y="457200"/>
          <a:ext cx="7239000" cy="6248400"/>
        </p:xfrm>
        <a:graphic>
          <a:graphicData uri="http://schemas.openxmlformats.org/presentationml/2006/ole">
            <mc:AlternateContent xmlns:mc="http://schemas.openxmlformats.org/markup-compatibility/2006">
              <mc:Choice xmlns:v="urn:schemas-microsoft-com:vml" Requires="v">
                <p:oleObj spid="_x0000_s1038" name="Document" r:id="rId3" imgW="17206349" imgH="16063492" progId="Word.Document.8">
                  <p:embed/>
                </p:oleObj>
              </mc:Choice>
              <mc:Fallback>
                <p:oleObj name="Document" r:id="rId3" imgW="17206349" imgH="16063492"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57200"/>
                        <a:ext cx="7239000" cy="624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3" name="Text Box 6"/>
          <p:cNvSpPr txBox="1">
            <a:spLocks noChangeArrowheads="1"/>
          </p:cNvSpPr>
          <p:nvPr/>
        </p:nvSpPr>
        <p:spPr bwMode="auto">
          <a:xfrm>
            <a:off x="152400" y="-7620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F0000"/>
                </a:solidFill>
                <a:latin typeface="Times" charset="0"/>
              </a:rPr>
              <a:t>Ancestral duplication and ancestral conservation</a:t>
            </a:r>
          </a:p>
        </p:txBody>
      </p:sp>
      <p:sp>
        <p:nvSpPr>
          <p:cNvPr id="4" name="Text Box 7"/>
          <p:cNvSpPr txBox="1">
            <a:spLocks noChangeArrowheads="1"/>
          </p:cNvSpPr>
          <p:nvPr/>
        </p:nvSpPr>
        <p:spPr bwMode="auto">
          <a:xfrm>
            <a:off x="7848600" y="1025525"/>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latin typeface="Times" charset="0"/>
              </a:rPr>
              <a:t>W</a:t>
            </a:r>
            <a:r>
              <a:rPr lang="en-GB" altLang="x-none" sz="2400" baseline="-25000">
                <a:solidFill>
                  <a:srgbClr val="0000FF"/>
                </a:solidFill>
                <a:latin typeface="Times" charset="0"/>
              </a:rPr>
              <a:t>ij</a:t>
            </a:r>
            <a:endParaRPr lang="en-GB" altLang="x-none" sz="2400" b="0">
              <a:latin typeface="Times" charset="0"/>
            </a:endParaRPr>
          </a:p>
        </p:txBody>
      </p:sp>
      <p:sp>
        <p:nvSpPr>
          <p:cNvPr id="5" name="Line 8"/>
          <p:cNvSpPr>
            <a:spLocks noChangeShapeType="1"/>
          </p:cNvSpPr>
          <p:nvPr/>
        </p:nvSpPr>
        <p:spPr bwMode="auto">
          <a:xfrm flipH="1">
            <a:off x="6705600" y="1339850"/>
            <a:ext cx="1143000" cy="3937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6" name="Text Box 9"/>
          <p:cNvSpPr txBox="1">
            <a:spLocks noChangeArrowheads="1"/>
          </p:cNvSpPr>
          <p:nvPr/>
        </p:nvSpPr>
        <p:spPr bwMode="auto">
          <a:xfrm>
            <a:off x="7315200" y="2438400"/>
            <a:ext cx="1600200" cy="204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717FF"/>
                </a:solidFill>
                <a:latin typeface="Helvetica" charset="0"/>
              </a:rPr>
              <a:t>•</a:t>
            </a:r>
            <a:r>
              <a:rPr lang="en-GB" altLang="x-none" sz="2400">
                <a:latin typeface="Helvetica" charset="0"/>
              </a:rPr>
              <a:t> genome similarity</a:t>
            </a:r>
          </a:p>
          <a:p>
            <a:pPr>
              <a:spcBef>
                <a:spcPct val="50000"/>
              </a:spcBef>
              <a:buFontTx/>
              <a:buNone/>
            </a:pPr>
            <a:r>
              <a:rPr lang="en-GB" altLang="x-none">
                <a:solidFill>
                  <a:srgbClr val="0717FF"/>
                </a:solidFill>
                <a:latin typeface="Helvetica" charset="0"/>
              </a:rPr>
              <a:t>•</a:t>
            </a:r>
            <a:r>
              <a:rPr lang="en-GB" altLang="x-none" sz="2400">
                <a:latin typeface="Helvetica" charset="0"/>
              </a:rPr>
              <a:t> shared orthologs</a:t>
            </a:r>
            <a:endParaRPr lang="en-GB" altLang="x-none" sz="2400" b="0"/>
          </a:p>
        </p:txBody>
      </p:sp>
    </p:spTree>
    <p:extLst>
      <p:ext uri="{BB962C8B-B14F-4D97-AF65-F5344CB8AC3E}">
        <p14:creationId xmlns:p14="http://schemas.microsoft.com/office/powerpoint/2010/main" val="1662840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60636" y="583976"/>
            <a:ext cx="358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endParaRPr lang="en-GB" altLang="x-none" sz="2400" b="0">
              <a:latin typeface="Times" charset="0"/>
            </a:endParaRPr>
          </a:p>
        </p:txBody>
      </p:sp>
      <p:grpSp>
        <p:nvGrpSpPr>
          <p:cNvPr id="3" name="Group 3"/>
          <p:cNvGrpSpPr>
            <a:grpSpLocks/>
          </p:cNvGrpSpPr>
          <p:nvPr/>
        </p:nvGrpSpPr>
        <p:grpSpPr bwMode="auto">
          <a:xfrm>
            <a:off x="179512" y="-99392"/>
            <a:ext cx="8856984" cy="6840760"/>
            <a:chOff x="0" y="0"/>
            <a:chExt cx="5760" cy="4320"/>
          </a:xfrm>
        </p:grpSpPr>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6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0" y="288"/>
              <a:ext cx="2736" cy="44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b="1" dirty="0" err="1">
                  <a:solidFill>
                    <a:srgbClr val="0000FF"/>
                  </a:solidFill>
                  <a:latin typeface="Verdana" charset="0"/>
                </a:rPr>
                <a:t>Tekaia</a:t>
              </a:r>
              <a:r>
                <a:rPr lang="en-GB" altLang="x-none" sz="1600" b="1" dirty="0">
                  <a:solidFill>
                    <a:srgbClr val="0000FF"/>
                  </a:solidFill>
                  <a:latin typeface="Verdana" charset="0"/>
                </a:rPr>
                <a:t>, </a:t>
              </a:r>
              <a:r>
                <a:rPr lang="en-GB" altLang="x-none" sz="1600" b="1" dirty="0" err="1">
                  <a:solidFill>
                    <a:srgbClr val="0000FF"/>
                  </a:solidFill>
                  <a:latin typeface="Verdana" charset="0"/>
                </a:rPr>
                <a:t>Lazcano</a:t>
              </a:r>
              <a:r>
                <a:rPr lang="en-GB" altLang="x-none" sz="1600" b="1" dirty="0">
                  <a:solidFill>
                    <a:srgbClr val="0000FF"/>
                  </a:solidFill>
                  <a:latin typeface="Verdana" charset="0"/>
                </a:rPr>
                <a:t> &amp; </a:t>
              </a:r>
              <a:r>
                <a:rPr lang="en-GB" altLang="x-none" sz="1600" b="1" dirty="0" err="1">
                  <a:solidFill>
                    <a:srgbClr val="0000FF"/>
                  </a:solidFill>
                  <a:latin typeface="Verdana" charset="0"/>
                </a:rPr>
                <a:t>Dujon</a:t>
              </a:r>
              <a:r>
                <a:rPr lang="en-GB" altLang="x-none" sz="1600" b="1" dirty="0">
                  <a:solidFill>
                    <a:srgbClr val="0000FF"/>
                  </a:solidFill>
                  <a:latin typeface="Verdana" charset="0"/>
                </a:rPr>
                <a:t> (1999)</a:t>
              </a:r>
            </a:p>
            <a:p>
              <a:pPr>
                <a:spcBef>
                  <a:spcPct val="50000"/>
                </a:spcBef>
                <a:buFontTx/>
                <a:buNone/>
              </a:pPr>
              <a:r>
                <a:rPr lang="en-GB" altLang="x-none" sz="1600" b="1" dirty="0">
                  <a:solidFill>
                    <a:srgbClr val="0000FF"/>
                  </a:solidFill>
                  <a:latin typeface="Times" charset="0"/>
                </a:rPr>
                <a:t>Genome Research 9: 550-7.</a:t>
              </a:r>
              <a:r>
                <a:rPr lang="en-GB" altLang="x-none" sz="1600" b="1" dirty="0">
                  <a:latin typeface="Times" charset="0"/>
                </a:rPr>
                <a:t> </a:t>
              </a:r>
            </a:p>
          </p:txBody>
        </p:sp>
        <p:sp>
          <p:nvSpPr>
            <p:cNvPr id="6" name="Text Box 6"/>
            <p:cNvSpPr txBox="1">
              <a:spLocks noChangeArrowheads="1"/>
            </p:cNvSpPr>
            <p:nvPr/>
          </p:nvSpPr>
          <p:spPr bwMode="auto">
            <a:xfrm>
              <a:off x="1584" y="374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000FF"/>
                  </a:solidFill>
                  <a:latin typeface="Times" charset="0"/>
                </a:rPr>
                <a:t>E</a:t>
              </a:r>
            </a:p>
          </p:txBody>
        </p:sp>
        <p:sp>
          <p:nvSpPr>
            <p:cNvPr id="7" name="Text Box 7"/>
            <p:cNvSpPr txBox="1">
              <a:spLocks noChangeArrowheads="1"/>
            </p:cNvSpPr>
            <p:nvPr/>
          </p:nvSpPr>
          <p:spPr bwMode="auto">
            <a:xfrm>
              <a:off x="2688" y="3216"/>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000FF"/>
                  </a:solidFill>
                  <a:latin typeface="Times" charset="0"/>
                </a:rPr>
                <a:t>A</a:t>
              </a:r>
              <a:endParaRPr lang="en-GB" altLang="x-none" sz="2400">
                <a:solidFill>
                  <a:srgbClr val="0000FF"/>
                </a:solidFill>
                <a:latin typeface="Times" charset="0"/>
              </a:endParaRPr>
            </a:p>
          </p:txBody>
        </p:sp>
        <p:sp>
          <p:nvSpPr>
            <p:cNvPr id="8" name="Text Box 8"/>
            <p:cNvSpPr txBox="1">
              <a:spLocks noChangeArrowheads="1"/>
            </p:cNvSpPr>
            <p:nvPr/>
          </p:nvSpPr>
          <p:spPr bwMode="auto">
            <a:xfrm>
              <a:off x="2160" y="1680"/>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000FF"/>
                  </a:solidFill>
                  <a:latin typeface="Times" charset="0"/>
                </a:rPr>
                <a:t>B</a:t>
              </a:r>
              <a:endParaRPr lang="en-GB" altLang="x-none" sz="2400">
                <a:solidFill>
                  <a:srgbClr val="0000FF"/>
                </a:solidFill>
                <a:latin typeface="Times" charset="0"/>
              </a:endParaRPr>
            </a:p>
          </p:txBody>
        </p:sp>
      </p:grpSp>
    </p:spTree>
    <p:extLst>
      <p:ext uri="{BB962C8B-B14F-4D97-AF65-F5344CB8AC3E}">
        <p14:creationId xmlns:p14="http://schemas.microsoft.com/office/powerpoint/2010/main" val="110298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4288" y="1697038"/>
            <a:ext cx="9129712" cy="1946275"/>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1" dirty="0">
                <a:solidFill>
                  <a:srgbClr val="FF0000"/>
                </a:solidFill>
                <a:latin typeface="Courier New" charset="0"/>
              </a:rPr>
              <a:t>p 0111111000111111111000110110111101001111101111</a:t>
            </a:r>
            <a:endParaRPr lang="en-GB" altLang="x-none" sz="2400" b="1" dirty="0">
              <a:solidFill>
                <a:srgbClr val="FF0000"/>
              </a:solidFill>
              <a:latin typeface="Times" charset="0"/>
            </a:endParaRPr>
          </a:p>
          <a:p>
            <a:pPr>
              <a:spcBef>
                <a:spcPct val="50000"/>
              </a:spcBef>
              <a:buFontTx/>
              <a:buNone/>
            </a:pPr>
            <a:r>
              <a:rPr lang="en-GB" altLang="x-none" sz="2400" b="1" dirty="0">
                <a:solidFill>
                  <a:srgbClr val="FF0000"/>
                </a:solidFill>
                <a:latin typeface="Times" charset="0"/>
              </a:rPr>
              <a:t>•</a:t>
            </a:r>
            <a:r>
              <a:rPr lang="en-GB" altLang="x-none" sz="2400" b="1" dirty="0">
                <a:latin typeface="Times" charset="0"/>
              </a:rPr>
              <a:t> A “conservation profile” is an n-component binary vector describing a protein conservation pattern across n species.</a:t>
            </a:r>
          </a:p>
          <a:p>
            <a:pPr>
              <a:spcBef>
                <a:spcPct val="50000"/>
              </a:spcBef>
              <a:buFontTx/>
              <a:buNone/>
            </a:pPr>
            <a:r>
              <a:rPr lang="en-GB" altLang="x-none" sz="2400" b="1" dirty="0">
                <a:latin typeface="Times" charset="0"/>
              </a:rPr>
              <a:t>Components are 0 and 1, following absence or presence of homologs.</a:t>
            </a:r>
            <a:endParaRPr lang="en-GB" altLang="x-none" sz="2400" b="1" dirty="0">
              <a:solidFill>
                <a:srgbClr val="FF0000"/>
              </a:solidFill>
              <a:latin typeface="Times" charset="0"/>
            </a:endParaRPr>
          </a:p>
        </p:txBody>
      </p:sp>
      <p:sp>
        <p:nvSpPr>
          <p:cNvPr id="3" name="Rectangle 3"/>
          <p:cNvSpPr>
            <a:spLocks noChangeArrowheads="1"/>
          </p:cNvSpPr>
          <p:nvPr/>
        </p:nvSpPr>
        <p:spPr bwMode="auto">
          <a:xfrm>
            <a:off x="0" y="5257800"/>
            <a:ext cx="9067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dirty="0">
                <a:solidFill>
                  <a:srgbClr val="FF0000"/>
                </a:solidFill>
                <a:latin typeface="Times" charset="0"/>
              </a:rPr>
              <a:t>•</a:t>
            </a:r>
            <a:r>
              <a:rPr lang="en-GB" altLang="x-none" sz="2400" dirty="0">
                <a:latin typeface="Times" charset="0"/>
              </a:rPr>
              <a:t> </a:t>
            </a:r>
            <a:r>
              <a:rPr lang="en-GB" altLang="x-none" sz="2400" b="1" dirty="0">
                <a:latin typeface="Times" charset="0"/>
              </a:rPr>
              <a:t>A conservation profile is the trace of protein evolutionary histories </a:t>
            </a:r>
            <a:r>
              <a:rPr lang="en-GB" altLang="x-none" sz="2400" b="1" dirty="0">
                <a:solidFill>
                  <a:srgbClr val="0000FF"/>
                </a:solidFill>
                <a:latin typeface="Times" charset="0"/>
              </a:rPr>
              <a:t>jointly captured in a set of n species</a:t>
            </a:r>
            <a:r>
              <a:rPr lang="en-GB" altLang="x-none" sz="2400" b="1" dirty="0">
                <a:latin typeface="Times" charset="0"/>
              </a:rPr>
              <a:t> (multidimensional feature);</a:t>
            </a:r>
          </a:p>
        </p:txBody>
      </p:sp>
      <p:sp>
        <p:nvSpPr>
          <p:cNvPr id="4" name="Text Box 4"/>
          <p:cNvSpPr txBox="1">
            <a:spLocks noChangeArrowheads="1"/>
          </p:cNvSpPr>
          <p:nvPr/>
        </p:nvSpPr>
        <p:spPr bwMode="auto">
          <a:xfrm>
            <a:off x="0" y="4648200"/>
            <a:ext cx="906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dirty="0">
                <a:solidFill>
                  <a:srgbClr val="FF0000"/>
                </a:solidFill>
                <a:latin typeface="Times" charset="0"/>
              </a:rPr>
              <a:t>•</a:t>
            </a:r>
            <a:r>
              <a:rPr lang="en-GB" altLang="x-none" sz="2400" dirty="0">
                <a:latin typeface="Times" charset="0"/>
              </a:rPr>
              <a:t> </a:t>
            </a:r>
            <a:r>
              <a:rPr lang="en-GB" altLang="x-none" sz="2400" b="1" dirty="0">
                <a:latin typeface="Times" charset="0"/>
              </a:rPr>
              <a:t>Conservation profiles are </a:t>
            </a:r>
            <a:r>
              <a:rPr lang="en-GB" altLang="x-none" sz="2400" b="1" dirty="0">
                <a:solidFill>
                  <a:srgbClr val="0000FF"/>
                </a:solidFill>
                <a:latin typeface="Times" charset="0"/>
              </a:rPr>
              <a:t>signatures of evolutionary relationships;</a:t>
            </a:r>
            <a:endParaRPr lang="en-GB" altLang="x-none" sz="2400" b="1" dirty="0">
              <a:latin typeface="Times" charset="0"/>
            </a:endParaRPr>
          </a:p>
        </p:txBody>
      </p:sp>
      <p:sp>
        <p:nvSpPr>
          <p:cNvPr id="5" name="Text Box 5"/>
          <p:cNvSpPr txBox="1">
            <a:spLocks noChangeArrowheads="1"/>
          </p:cNvSpPr>
          <p:nvPr/>
        </p:nvSpPr>
        <p:spPr bwMode="auto">
          <a:xfrm>
            <a:off x="14288" y="-27384"/>
            <a:ext cx="9053512"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b="1" dirty="0">
                <a:solidFill>
                  <a:srgbClr val="0000FF"/>
                </a:solidFill>
                <a:latin typeface="Times" charset="0"/>
              </a:rPr>
              <a:t>Conservation profiles</a:t>
            </a:r>
            <a:endParaRPr lang="en-GB" altLang="x-none" b="1" dirty="0">
              <a:solidFill>
                <a:srgbClr val="0000FF"/>
              </a:solidFill>
              <a:latin typeface="Times" charset="0"/>
            </a:endParaRPr>
          </a:p>
        </p:txBody>
      </p:sp>
      <p:sp>
        <p:nvSpPr>
          <p:cNvPr id="6" name="Text Box 6"/>
          <p:cNvSpPr txBox="1">
            <a:spLocks noChangeArrowheads="1"/>
          </p:cNvSpPr>
          <p:nvPr/>
        </p:nvSpPr>
        <p:spPr bwMode="auto">
          <a:xfrm>
            <a:off x="76200" y="990600"/>
            <a:ext cx="853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b="1" dirty="0">
                <a:solidFill>
                  <a:srgbClr val="FF0000"/>
                </a:solidFill>
                <a:latin typeface="Times" charset="0"/>
              </a:rPr>
              <a:t>•</a:t>
            </a:r>
            <a:r>
              <a:rPr lang="en-GB" altLang="x-none" sz="2800" b="1" dirty="0">
                <a:latin typeface="Times" charset="0"/>
              </a:rPr>
              <a:t> </a:t>
            </a:r>
            <a:r>
              <a:rPr lang="en-GB" altLang="x-none" sz="2800" b="1" dirty="0">
                <a:solidFill>
                  <a:srgbClr val="0000FF"/>
                </a:solidFill>
                <a:latin typeface="Times" charset="0"/>
              </a:rPr>
              <a:t>99 species (B: 33; A: 19; E:27); 541880 proteins</a:t>
            </a:r>
            <a:endParaRPr lang="en-GB" altLang="x-none" sz="2400" b="1" dirty="0">
              <a:latin typeface="Times" charset="0"/>
            </a:endParaRPr>
          </a:p>
        </p:txBody>
      </p:sp>
      <p:sp>
        <p:nvSpPr>
          <p:cNvPr id="7" name="Text Box 7"/>
          <p:cNvSpPr txBox="1">
            <a:spLocks noChangeArrowheads="1"/>
          </p:cNvSpPr>
          <p:nvPr/>
        </p:nvSpPr>
        <p:spPr bwMode="auto">
          <a:xfrm>
            <a:off x="152400" y="40386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1" dirty="0">
                <a:solidFill>
                  <a:srgbClr val="FF0000"/>
                </a:solidFill>
                <a:latin typeface="Times" charset="0"/>
              </a:rPr>
              <a:t>Main interesting properties of conservation profiles:</a:t>
            </a:r>
            <a:endParaRPr lang="en-GB" altLang="x-none" sz="2400" b="1" dirty="0">
              <a:latin typeface="Times" charset="0"/>
            </a:endParaRPr>
          </a:p>
        </p:txBody>
      </p:sp>
      <p:sp>
        <p:nvSpPr>
          <p:cNvPr id="8" name="Rectangle 8"/>
          <p:cNvSpPr>
            <a:spLocks noChangeArrowheads="1"/>
          </p:cNvSpPr>
          <p:nvPr/>
        </p:nvSpPr>
        <p:spPr bwMode="auto">
          <a:xfrm>
            <a:off x="1295400" y="6491288"/>
            <a:ext cx="7086600"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solidFill>
                  <a:srgbClr val="0000FF"/>
                </a:solidFill>
                <a:latin typeface="Times" charset="0"/>
              </a:rPr>
              <a:t>Tekaia F, Yeramian E. (2005).  </a:t>
            </a:r>
            <a:r>
              <a:rPr lang="en-GB" altLang="x-none" sz="1800" i="1">
                <a:solidFill>
                  <a:srgbClr val="0000FF"/>
                </a:solidFill>
                <a:latin typeface="Times" charset="0"/>
              </a:rPr>
              <a:t>PLoS Comput Biol</a:t>
            </a:r>
            <a:r>
              <a:rPr lang="en-GB" altLang="x-none" sz="1800">
                <a:solidFill>
                  <a:srgbClr val="0000FF"/>
                </a:solidFill>
                <a:latin typeface="Times" charset="0"/>
              </a:rPr>
              <a:t>.1(7):e75</a:t>
            </a:r>
            <a:endParaRPr lang="fr-FR" altLang="x-none" sz="1800">
              <a:solidFill>
                <a:srgbClr val="0000FF"/>
              </a:solidFill>
              <a:latin typeface="Times" charset="0"/>
            </a:endParaRPr>
          </a:p>
        </p:txBody>
      </p:sp>
    </p:spTree>
    <p:extLst>
      <p:ext uri="{BB962C8B-B14F-4D97-AF65-F5344CB8AC3E}">
        <p14:creationId xmlns:p14="http://schemas.microsoft.com/office/powerpoint/2010/main" val="509056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81000" y="685800"/>
            <a:ext cx="8305800"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dirty="0">
                <a:latin typeface="Courier New" charset="0"/>
              </a:rPr>
              <a:t>		</a:t>
            </a:r>
            <a:r>
              <a:rPr lang="en-GB" altLang="x-none" sz="1800" b="1" dirty="0">
                <a:latin typeface="Courier New" charset="0"/>
              </a:rPr>
              <a:t>E		    A				B</a:t>
            </a:r>
          </a:p>
          <a:p>
            <a:pPr>
              <a:spcBef>
                <a:spcPct val="0"/>
              </a:spcBef>
              <a:buFontTx/>
              <a:buNone/>
            </a:pPr>
            <a:r>
              <a:rPr lang="en-GB" altLang="x-none" sz="1800" b="1" dirty="0">
                <a:latin typeface="Courier New" charset="0"/>
              </a:rPr>
              <a:t> 	 </a:t>
            </a:r>
            <a:r>
              <a:rPr lang="en-GB" altLang="x-none" sz="1800" b="1" dirty="0">
                <a:solidFill>
                  <a:srgbClr val="FF0000"/>
                </a:solidFill>
                <a:latin typeface="Courier New" charset="0"/>
              </a:rPr>
              <a:t>S</a:t>
            </a:r>
            <a:r>
              <a:rPr lang="en-GB" altLang="x-none" sz="1800" b="1" baseline="-25000" dirty="0">
                <a:solidFill>
                  <a:srgbClr val="FF0000"/>
                </a:solidFill>
                <a:latin typeface="Courier New" charset="0"/>
              </a:rPr>
              <a:t>1</a:t>
            </a:r>
            <a:r>
              <a:rPr lang="en-GB" altLang="x-none" sz="1800" b="1" dirty="0">
                <a:solidFill>
                  <a:srgbClr val="FF0000"/>
                </a:solidFill>
                <a:latin typeface="Courier New" charset="0"/>
              </a:rPr>
              <a:t>..............I.............I................S</a:t>
            </a:r>
            <a:r>
              <a:rPr lang="en-GB" altLang="x-none" sz="1800" b="1" baseline="-25000" dirty="0">
                <a:solidFill>
                  <a:srgbClr val="FF0000"/>
                </a:solidFill>
                <a:latin typeface="Courier New" charset="0"/>
              </a:rPr>
              <a:t>n</a:t>
            </a:r>
            <a:endParaRPr lang="en-GB" altLang="x-none" sz="1800" b="1" dirty="0">
              <a:latin typeface="Courier New" charset="0"/>
            </a:endParaRPr>
          </a:p>
          <a:p>
            <a:pPr>
              <a:spcBef>
                <a:spcPct val="0"/>
              </a:spcBef>
              <a:buFontTx/>
              <a:buNone/>
            </a:pPr>
            <a:r>
              <a:rPr lang="en-GB" altLang="x-none" sz="1800" b="1" dirty="0">
                <a:latin typeface="Courier New" charset="0"/>
              </a:rPr>
              <a:t> </a:t>
            </a:r>
            <a:r>
              <a:rPr lang="en-GB" altLang="x-none" sz="1800" b="1" dirty="0">
                <a:solidFill>
                  <a:srgbClr val="0000FF"/>
                </a:solidFill>
                <a:latin typeface="Courier New" charset="0"/>
              </a:rPr>
              <a:t>G</a:t>
            </a:r>
            <a:r>
              <a:rPr lang="en-GB" altLang="x-none" sz="1800" b="1" baseline="-25000" dirty="0">
                <a:solidFill>
                  <a:srgbClr val="0000FF"/>
                </a:solidFill>
                <a:latin typeface="Courier New" charset="0"/>
              </a:rPr>
              <a:t>1,1</a:t>
            </a:r>
            <a:r>
              <a:rPr lang="en-GB" altLang="x-none" sz="1800" b="1" dirty="0">
                <a:latin typeface="Courier New" charset="0"/>
              </a:rPr>
              <a:t>	 100000000000000000000000000000000000000000000000</a:t>
            </a:r>
          </a:p>
          <a:p>
            <a:pPr>
              <a:spcBef>
                <a:spcPct val="0"/>
              </a:spcBef>
              <a:buFontTx/>
              <a:buNone/>
            </a:pPr>
            <a:r>
              <a:rPr lang="en-GB" altLang="x-none" sz="1800" b="1" dirty="0">
                <a:latin typeface="Courier New" charset="0"/>
              </a:rPr>
              <a:t> </a:t>
            </a:r>
            <a:r>
              <a:rPr lang="en-GB" altLang="x-none" sz="1800" b="1" dirty="0">
                <a:solidFill>
                  <a:srgbClr val="0000FF"/>
                </a:solidFill>
                <a:latin typeface="Courier New" charset="0"/>
              </a:rPr>
              <a:t>G</a:t>
            </a:r>
            <a:r>
              <a:rPr lang="en-GB" altLang="x-none" sz="1800" b="1" baseline="-25000" dirty="0">
                <a:solidFill>
                  <a:srgbClr val="0000FF"/>
                </a:solidFill>
                <a:latin typeface="Courier New" charset="0"/>
              </a:rPr>
              <a:t>2,1</a:t>
            </a:r>
            <a:r>
              <a:rPr lang="en-GB" altLang="x-none" sz="1800" b="1" dirty="0">
                <a:latin typeface="Courier New" charset="0"/>
              </a:rPr>
              <a:t>	 111111111111111111111111111111111111111111111111</a:t>
            </a:r>
          </a:p>
          <a:p>
            <a:pPr>
              <a:spcBef>
                <a:spcPct val="0"/>
              </a:spcBef>
              <a:buFontTx/>
              <a:buNone/>
            </a:pPr>
            <a:r>
              <a:rPr lang="en-GB" altLang="x-none" sz="1800" b="1" dirty="0">
                <a:latin typeface="Courier New" charset="0"/>
              </a:rPr>
              <a:t> </a:t>
            </a:r>
            <a:r>
              <a:rPr lang="en-GB" altLang="x-none" sz="1800" b="1" dirty="0">
                <a:solidFill>
                  <a:srgbClr val="0000FF"/>
                </a:solidFill>
                <a:latin typeface="Courier New" charset="0"/>
              </a:rPr>
              <a:t>G</a:t>
            </a:r>
            <a:r>
              <a:rPr lang="en-GB" altLang="x-none" sz="1800" b="1" baseline="-25000" dirty="0">
                <a:solidFill>
                  <a:srgbClr val="0000FF"/>
                </a:solidFill>
                <a:latin typeface="Courier New" charset="0"/>
              </a:rPr>
              <a:t>3,1</a:t>
            </a:r>
            <a:r>
              <a:rPr lang="en-GB" altLang="x-none" sz="1800" b="1" dirty="0">
                <a:latin typeface="Courier New" charset="0"/>
              </a:rPr>
              <a:t>	 </a:t>
            </a:r>
            <a:r>
              <a:rPr lang="en-GB" altLang="x-none" sz="1800" b="1" dirty="0">
                <a:solidFill>
                  <a:srgbClr val="FF0000"/>
                </a:solidFill>
                <a:latin typeface="Courier New" charset="0"/>
              </a:rPr>
              <a:t>111111110011111111111111011101110101111111101111</a:t>
            </a:r>
            <a:endParaRPr lang="en-GB" altLang="x-none" sz="1800" b="1" dirty="0">
              <a:latin typeface="Courier New" charset="0"/>
            </a:endParaRPr>
          </a:p>
          <a:p>
            <a:pPr>
              <a:spcBef>
                <a:spcPct val="0"/>
              </a:spcBef>
              <a:buFontTx/>
              <a:buNone/>
            </a:pPr>
            <a:r>
              <a:rPr lang="en-GB" altLang="x-none" sz="1800" b="1" dirty="0">
                <a:latin typeface="Courier New" charset="0"/>
              </a:rPr>
              <a:t> .......................................................</a:t>
            </a:r>
          </a:p>
          <a:p>
            <a:pPr>
              <a:spcBef>
                <a:spcPct val="0"/>
              </a:spcBef>
              <a:buFontTx/>
              <a:buNone/>
            </a:pPr>
            <a:r>
              <a:rPr lang="en-GB" altLang="x-none" sz="1800" b="1" dirty="0">
                <a:latin typeface="Courier New" charset="0"/>
              </a:rPr>
              <a:t> </a:t>
            </a:r>
            <a:r>
              <a:rPr lang="en-GB" altLang="x-none" sz="1800" b="1" dirty="0">
                <a:solidFill>
                  <a:srgbClr val="0000FF"/>
                </a:solidFill>
                <a:latin typeface="Courier New" charset="0"/>
              </a:rPr>
              <a:t>G</a:t>
            </a:r>
            <a:r>
              <a:rPr lang="en-GB" altLang="x-none" sz="1800" b="1" baseline="-25000" dirty="0">
                <a:solidFill>
                  <a:srgbClr val="0000FF"/>
                </a:solidFill>
                <a:latin typeface="Courier New" charset="0"/>
              </a:rPr>
              <a:t>n</a:t>
            </a:r>
            <a:r>
              <a:rPr lang="en-GB" altLang="x-none" sz="1800" b="1" baseline="-35000" dirty="0">
                <a:solidFill>
                  <a:srgbClr val="0000FF"/>
                </a:solidFill>
                <a:latin typeface="Courier New" charset="0"/>
              </a:rPr>
              <a:t>1</a:t>
            </a:r>
            <a:r>
              <a:rPr lang="en-GB" altLang="x-none" sz="1800" b="1" baseline="-25000" dirty="0">
                <a:solidFill>
                  <a:srgbClr val="0000FF"/>
                </a:solidFill>
                <a:latin typeface="Courier New" charset="0"/>
              </a:rPr>
              <a:t>,1</a:t>
            </a:r>
            <a:r>
              <a:rPr lang="en-GB" altLang="x-none" sz="1800" b="1" dirty="0">
                <a:latin typeface="Courier New" charset="0"/>
              </a:rPr>
              <a:t>	 100001110001000000000000000000000000000000000000</a:t>
            </a:r>
          </a:p>
          <a:p>
            <a:pPr>
              <a:spcBef>
                <a:spcPct val="0"/>
              </a:spcBef>
              <a:buFontTx/>
              <a:buNone/>
            </a:pPr>
            <a:r>
              <a:rPr lang="en-GB" altLang="x-none" sz="1800" b="1" dirty="0">
                <a:latin typeface="Courier New" charset="0"/>
              </a:rPr>
              <a:t> G</a:t>
            </a:r>
            <a:r>
              <a:rPr lang="en-GB" altLang="x-none" sz="1800" b="1" baseline="-25000" dirty="0">
                <a:latin typeface="Courier New" charset="0"/>
              </a:rPr>
              <a:t>1,2</a:t>
            </a:r>
            <a:r>
              <a:rPr lang="en-GB" altLang="x-none" sz="1800" b="1" dirty="0">
                <a:latin typeface="Courier New" charset="0"/>
              </a:rPr>
              <a:t>	 </a:t>
            </a:r>
            <a:r>
              <a:rPr lang="en-GB" altLang="x-none" sz="1800" b="1" dirty="0">
                <a:solidFill>
                  <a:srgbClr val="800080"/>
                </a:solidFill>
                <a:latin typeface="Courier New" charset="0"/>
              </a:rPr>
              <a:t>010000000000000000010100000000000111000011100011</a:t>
            </a:r>
            <a:endParaRPr lang="en-GB" altLang="x-none" sz="1800" b="1" dirty="0">
              <a:latin typeface="Courier New" charset="0"/>
            </a:endParaRPr>
          </a:p>
          <a:p>
            <a:pPr>
              <a:spcBef>
                <a:spcPct val="0"/>
              </a:spcBef>
              <a:buFontTx/>
              <a:buNone/>
            </a:pPr>
            <a:r>
              <a:rPr lang="en-GB" altLang="x-none" sz="1800" b="1" dirty="0">
                <a:latin typeface="Courier New" charset="0"/>
              </a:rPr>
              <a:t> G</a:t>
            </a:r>
            <a:r>
              <a:rPr lang="en-GB" altLang="x-none" sz="1800" b="1" baseline="-25000" dirty="0">
                <a:latin typeface="Courier New" charset="0"/>
              </a:rPr>
              <a:t>2,2</a:t>
            </a:r>
            <a:r>
              <a:rPr lang="en-GB" altLang="x-none" sz="1800" b="1" dirty="0">
                <a:latin typeface="Courier New" charset="0"/>
              </a:rPr>
              <a:t>	 </a:t>
            </a:r>
            <a:r>
              <a:rPr lang="en-GB" altLang="x-none" sz="1800" b="1" dirty="0">
                <a:solidFill>
                  <a:srgbClr val="800080"/>
                </a:solidFill>
                <a:latin typeface="Courier New" charset="0"/>
              </a:rPr>
              <a:t>010000000000000000010100000000000111000011100011</a:t>
            </a:r>
            <a:endParaRPr lang="en-GB" altLang="x-none" sz="1800" b="1" dirty="0">
              <a:latin typeface="Courier New" charset="0"/>
            </a:endParaRPr>
          </a:p>
          <a:p>
            <a:pPr>
              <a:spcBef>
                <a:spcPct val="0"/>
              </a:spcBef>
              <a:buFontTx/>
              <a:buNone/>
            </a:pPr>
            <a:r>
              <a:rPr lang="en-GB" altLang="x-none" sz="1800" b="1" dirty="0">
                <a:latin typeface="Courier New" charset="0"/>
              </a:rPr>
              <a:t>........................................................</a:t>
            </a:r>
          </a:p>
          <a:p>
            <a:pPr>
              <a:spcBef>
                <a:spcPct val="0"/>
              </a:spcBef>
              <a:buFontTx/>
              <a:buNone/>
            </a:pPr>
            <a:r>
              <a:rPr lang="en-GB" altLang="x-none" sz="1800" b="1" dirty="0">
                <a:latin typeface="Courier New" charset="0"/>
              </a:rPr>
              <a:t> G</a:t>
            </a:r>
            <a:r>
              <a:rPr lang="en-GB" altLang="x-none" sz="1800" b="1" baseline="-25000" dirty="0">
                <a:latin typeface="Courier New" charset="0"/>
              </a:rPr>
              <a:t>n2,2</a:t>
            </a:r>
            <a:r>
              <a:rPr lang="en-GB" altLang="x-none" sz="1800" b="1" dirty="0">
                <a:latin typeface="Courier New" charset="0"/>
              </a:rPr>
              <a:t>	 </a:t>
            </a:r>
            <a:r>
              <a:rPr lang="en-GB" altLang="x-none" sz="1800" b="1" dirty="0">
                <a:solidFill>
                  <a:srgbClr val="FF0000"/>
                </a:solidFill>
                <a:latin typeface="Courier New" charset="0"/>
              </a:rPr>
              <a:t>111111110011111111111111011101110101111111101111</a:t>
            </a:r>
            <a:endParaRPr lang="en-GB" altLang="x-none" sz="1800" b="1" dirty="0">
              <a:latin typeface="Courier New" charset="0"/>
            </a:endParaRPr>
          </a:p>
          <a:p>
            <a:pPr>
              <a:spcBef>
                <a:spcPct val="0"/>
              </a:spcBef>
              <a:buFontTx/>
              <a:buNone/>
            </a:pPr>
            <a:r>
              <a:rPr lang="en-GB" altLang="x-none" sz="1800" b="1" dirty="0">
                <a:latin typeface="Courier New" charset="0"/>
              </a:rPr>
              <a:t>........................................................</a:t>
            </a:r>
          </a:p>
          <a:p>
            <a:pPr>
              <a:spcBef>
                <a:spcPct val="0"/>
              </a:spcBef>
              <a:buFontTx/>
              <a:buNone/>
            </a:pPr>
            <a:r>
              <a:rPr lang="en-GB" altLang="x-none" sz="1800" b="1" dirty="0">
                <a:latin typeface="Courier New" charset="0"/>
              </a:rPr>
              <a:t> </a:t>
            </a:r>
            <a:r>
              <a:rPr lang="en-GB" altLang="x-none" sz="1800" b="1" dirty="0">
                <a:solidFill>
                  <a:srgbClr val="00FF00"/>
                </a:solidFill>
                <a:latin typeface="Courier New" charset="0"/>
              </a:rPr>
              <a:t>G</a:t>
            </a:r>
            <a:r>
              <a:rPr lang="en-GB" altLang="x-none" sz="1800" b="1" baseline="-25000" dirty="0">
                <a:solidFill>
                  <a:srgbClr val="00FF00"/>
                </a:solidFill>
                <a:latin typeface="Courier New" charset="0"/>
              </a:rPr>
              <a:t>1,n</a:t>
            </a:r>
            <a:r>
              <a:rPr lang="en-GB" altLang="x-none" sz="1800" b="1" dirty="0">
                <a:latin typeface="Courier New" charset="0"/>
              </a:rPr>
              <a:t>	 011110100000000000000000001000000000000000000001</a:t>
            </a:r>
          </a:p>
          <a:p>
            <a:pPr>
              <a:spcBef>
                <a:spcPct val="0"/>
              </a:spcBef>
              <a:buFontTx/>
              <a:buNone/>
            </a:pPr>
            <a:r>
              <a:rPr lang="en-GB" altLang="x-none" sz="1800" b="1" dirty="0">
                <a:latin typeface="Courier New" charset="0"/>
              </a:rPr>
              <a:t> </a:t>
            </a:r>
            <a:r>
              <a:rPr lang="en-GB" altLang="x-none" sz="1800" b="1" dirty="0">
                <a:solidFill>
                  <a:srgbClr val="00FF00"/>
                </a:solidFill>
                <a:latin typeface="Courier New" charset="0"/>
              </a:rPr>
              <a:t>G</a:t>
            </a:r>
            <a:r>
              <a:rPr lang="en-GB" altLang="x-none" sz="1800" b="1" baseline="-25000" dirty="0">
                <a:solidFill>
                  <a:srgbClr val="00FF00"/>
                </a:solidFill>
                <a:latin typeface="Courier New" charset="0"/>
              </a:rPr>
              <a:t>2,n</a:t>
            </a:r>
            <a:r>
              <a:rPr lang="en-GB" altLang="x-none" sz="1800" b="1" dirty="0">
                <a:latin typeface="Courier New" charset="0"/>
              </a:rPr>
              <a:t>	 </a:t>
            </a:r>
            <a:r>
              <a:rPr lang="en-GB" altLang="x-none" sz="1800" b="1" dirty="0">
                <a:solidFill>
                  <a:srgbClr val="FF0000"/>
                </a:solidFill>
                <a:latin typeface="Courier New" charset="0"/>
              </a:rPr>
              <a:t>111111110011111111100011011101110101111111101111</a:t>
            </a:r>
            <a:endParaRPr lang="en-GB" altLang="x-none" sz="1800" b="1" dirty="0">
              <a:latin typeface="Courier New" charset="0"/>
            </a:endParaRPr>
          </a:p>
          <a:p>
            <a:pPr>
              <a:spcBef>
                <a:spcPct val="0"/>
              </a:spcBef>
              <a:buFontTx/>
              <a:buNone/>
            </a:pPr>
            <a:r>
              <a:rPr lang="en-GB" altLang="x-none" sz="1800" b="1" dirty="0">
                <a:latin typeface="Courier New" charset="0"/>
              </a:rPr>
              <a:t> </a:t>
            </a:r>
            <a:r>
              <a:rPr lang="en-GB" altLang="x-none" sz="1800" b="1" dirty="0">
                <a:solidFill>
                  <a:srgbClr val="00FF00"/>
                </a:solidFill>
                <a:latin typeface="Courier New" charset="0"/>
              </a:rPr>
              <a:t>G</a:t>
            </a:r>
            <a:r>
              <a:rPr lang="en-GB" altLang="x-none" sz="1800" b="1" baseline="-25000" dirty="0">
                <a:solidFill>
                  <a:srgbClr val="00FF00"/>
                </a:solidFill>
                <a:latin typeface="Courier New" charset="0"/>
              </a:rPr>
              <a:t>3,n</a:t>
            </a:r>
            <a:r>
              <a:rPr lang="en-GB" altLang="x-none" sz="1800" b="1" dirty="0">
                <a:latin typeface="Courier New" charset="0"/>
              </a:rPr>
              <a:t>	 </a:t>
            </a:r>
            <a:r>
              <a:rPr lang="en-GB" altLang="x-none" sz="1800" b="1" dirty="0">
                <a:solidFill>
                  <a:srgbClr val="FF0000"/>
                </a:solidFill>
                <a:latin typeface="Courier New" charset="0"/>
              </a:rPr>
              <a:t>111111110011111111100011011101110101111111101111</a:t>
            </a:r>
            <a:endParaRPr lang="en-GB" altLang="x-none" sz="1800" b="1" dirty="0">
              <a:latin typeface="Courier New" charset="0"/>
            </a:endParaRPr>
          </a:p>
          <a:p>
            <a:pPr>
              <a:spcBef>
                <a:spcPct val="0"/>
              </a:spcBef>
              <a:buFontTx/>
              <a:buNone/>
            </a:pPr>
            <a:r>
              <a:rPr lang="en-GB" altLang="x-none" sz="1800" b="1" dirty="0">
                <a:latin typeface="Courier New" charset="0"/>
              </a:rPr>
              <a:t>........................................................</a:t>
            </a:r>
          </a:p>
          <a:p>
            <a:pPr>
              <a:spcBef>
                <a:spcPct val="0"/>
              </a:spcBef>
              <a:buFontTx/>
              <a:buNone/>
            </a:pPr>
            <a:r>
              <a:rPr lang="en-GB" altLang="x-none" sz="1800" b="1" dirty="0">
                <a:latin typeface="Courier New" charset="0"/>
              </a:rPr>
              <a:t> </a:t>
            </a:r>
            <a:r>
              <a:rPr lang="en-GB" altLang="x-none" sz="1800" b="1" dirty="0" err="1">
                <a:solidFill>
                  <a:srgbClr val="00FF00"/>
                </a:solidFill>
                <a:latin typeface="Courier New" charset="0"/>
              </a:rPr>
              <a:t>G</a:t>
            </a:r>
            <a:r>
              <a:rPr lang="en-GB" altLang="x-none" sz="1800" b="1" baseline="-25000" dirty="0" err="1">
                <a:solidFill>
                  <a:srgbClr val="00FF00"/>
                </a:solidFill>
                <a:latin typeface="Courier New" charset="0"/>
              </a:rPr>
              <a:t>np,n</a:t>
            </a:r>
            <a:r>
              <a:rPr lang="en-GB" altLang="x-none" sz="1800" b="1" dirty="0">
                <a:latin typeface="Courier New" charset="0"/>
              </a:rPr>
              <a:t>   </a:t>
            </a:r>
            <a:r>
              <a:rPr lang="en-GB" altLang="x-none" sz="1800" b="1" dirty="0">
                <a:solidFill>
                  <a:srgbClr val="FF8000"/>
                </a:solidFill>
                <a:latin typeface="Courier New" charset="0"/>
              </a:rPr>
              <a:t>100110000000000000000000000000000000000000000001</a:t>
            </a:r>
            <a:endParaRPr lang="en-GB" altLang="x-none" sz="1800" b="1" dirty="0">
              <a:latin typeface="Courier New" charset="0"/>
            </a:endParaRPr>
          </a:p>
          <a:p>
            <a:pPr>
              <a:spcBef>
                <a:spcPct val="0"/>
              </a:spcBef>
              <a:buFontTx/>
              <a:buNone/>
            </a:pPr>
            <a:r>
              <a:rPr lang="en-GB" altLang="x-none" sz="1800" dirty="0">
                <a:latin typeface="Courier New" charset="0"/>
              </a:rPr>
              <a:t> </a:t>
            </a:r>
          </a:p>
        </p:txBody>
      </p:sp>
      <p:sp>
        <p:nvSpPr>
          <p:cNvPr id="3" name="Text Box 3"/>
          <p:cNvSpPr txBox="1">
            <a:spLocks noChangeArrowheads="1"/>
          </p:cNvSpPr>
          <p:nvPr/>
        </p:nvSpPr>
        <p:spPr bwMode="auto">
          <a:xfrm>
            <a:off x="0" y="44624"/>
            <a:ext cx="9144000" cy="519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b="1" dirty="0">
                <a:solidFill>
                  <a:srgbClr val="021EFD"/>
                </a:solidFill>
                <a:latin typeface="Helvetica" charset="0"/>
              </a:rPr>
              <a:t>Protein conservation profiles</a:t>
            </a:r>
            <a:endParaRPr lang="en-GB" altLang="x-none" sz="2400" b="1" dirty="0">
              <a:latin typeface="Helvetica" charset="0"/>
            </a:endParaRPr>
          </a:p>
        </p:txBody>
      </p:sp>
      <p:sp>
        <p:nvSpPr>
          <p:cNvPr id="4" name="Text Box 4"/>
          <p:cNvSpPr txBox="1">
            <a:spLocks noChangeArrowheads="1"/>
          </p:cNvSpPr>
          <p:nvPr/>
        </p:nvSpPr>
        <p:spPr bwMode="auto">
          <a:xfrm>
            <a:off x="1371600" y="5564088"/>
            <a:ext cx="723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dirty="0">
                <a:solidFill>
                  <a:srgbClr val="0000FF"/>
                </a:solidFill>
                <a:latin typeface="Helvetica" charset="0"/>
              </a:rPr>
              <a:t>Table : 541880 proteins x 99 species</a:t>
            </a:r>
            <a:endParaRPr lang="en-GB" altLang="x-none" sz="2400" dirty="0">
              <a:latin typeface="Helvetica" charset="0"/>
            </a:endParaRPr>
          </a:p>
        </p:txBody>
      </p:sp>
      <p:sp>
        <p:nvSpPr>
          <p:cNvPr id="5" name="Line 5"/>
          <p:cNvSpPr>
            <a:spLocks noChangeShapeType="1"/>
          </p:cNvSpPr>
          <p:nvPr/>
        </p:nvSpPr>
        <p:spPr bwMode="auto">
          <a:xfrm flipH="1">
            <a:off x="8229600" y="1447800"/>
            <a:ext cx="533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dirty="0"/>
          </a:p>
        </p:txBody>
      </p:sp>
      <p:sp>
        <p:nvSpPr>
          <p:cNvPr id="6" name="Line 6"/>
          <p:cNvSpPr>
            <a:spLocks noChangeShapeType="1"/>
          </p:cNvSpPr>
          <p:nvPr/>
        </p:nvSpPr>
        <p:spPr bwMode="auto">
          <a:xfrm flipH="1">
            <a:off x="8229600" y="1981200"/>
            <a:ext cx="5334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dirty="0"/>
          </a:p>
        </p:txBody>
      </p:sp>
      <p:sp>
        <p:nvSpPr>
          <p:cNvPr id="7" name="Line 7"/>
          <p:cNvSpPr>
            <a:spLocks noChangeShapeType="1"/>
          </p:cNvSpPr>
          <p:nvPr/>
        </p:nvSpPr>
        <p:spPr bwMode="auto">
          <a:xfrm flipH="1">
            <a:off x="8229600" y="3581400"/>
            <a:ext cx="5334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dirty="0"/>
          </a:p>
        </p:txBody>
      </p:sp>
      <p:sp>
        <p:nvSpPr>
          <p:cNvPr id="8" name="Line 8"/>
          <p:cNvSpPr>
            <a:spLocks noChangeShapeType="1"/>
          </p:cNvSpPr>
          <p:nvPr/>
        </p:nvSpPr>
        <p:spPr bwMode="auto">
          <a:xfrm flipH="1">
            <a:off x="8229600" y="4419600"/>
            <a:ext cx="5334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dirty="0"/>
          </a:p>
        </p:txBody>
      </p:sp>
      <p:sp>
        <p:nvSpPr>
          <p:cNvPr id="9" name="Line 9"/>
          <p:cNvSpPr>
            <a:spLocks noChangeShapeType="1"/>
          </p:cNvSpPr>
          <p:nvPr/>
        </p:nvSpPr>
        <p:spPr bwMode="auto">
          <a:xfrm flipH="1">
            <a:off x="8229600" y="4724400"/>
            <a:ext cx="5334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dirty="0"/>
          </a:p>
        </p:txBody>
      </p:sp>
      <p:sp>
        <p:nvSpPr>
          <p:cNvPr id="10" name="Line 10"/>
          <p:cNvSpPr>
            <a:spLocks noChangeShapeType="1"/>
          </p:cNvSpPr>
          <p:nvPr/>
        </p:nvSpPr>
        <p:spPr bwMode="auto">
          <a:xfrm flipH="1">
            <a:off x="8229600" y="5257800"/>
            <a:ext cx="533400" cy="0"/>
          </a:xfrm>
          <a:prstGeom prst="line">
            <a:avLst/>
          </a:prstGeom>
          <a:noFill/>
          <a:ln w="28575">
            <a:solidFill>
              <a:srgbClr val="FF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dirty="0"/>
          </a:p>
        </p:txBody>
      </p:sp>
      <p:sp>
        <p:nvSpPr>
          <p:cNvPr id="11" name="Line 11"/>
          <p:cNvSpPr>
            <a:spLocks noChangeShapeType="1"/>
          </p:cNvSpPr>
          <p:nvPr/>
        </p:nvSpPr>
        <p:spPr bwMode="auto">
          <a:xfrm flipH="1">
            <a:off x="8229600" y="2819400"/>
            <a:ext cx="533400" cy="0"/>
          </a:xfrm>
          <a:prstGeom prst="line">
            <a:avLst/>
          </a:prstGeom>
          <a:noFill/>
          <a:ln w="28575">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dirty="0"/>
          </a:p>
        </p:txBody>
      </p:sp>
      <p:sp>
        <p:nvSpPr>
          <p:cNvPr id="12" name="Line 12"/>
          <p:cNvSpPr>
            <a:spLocks noChangeShapeType="1"/>
          </p:cNvSpPr>
          <p:nvPr/>
        </p:nvSpPr>
        <p:spPr bwMode="auto">
          <a:xfrm flipH="1">
            <a:off x="8229600" y="3048000"/>
            <a:ext cx="533400" cy="0"/>
          </a:xfrm>
          <a:prstGeom prst="line">
            <a:avLst/>
          </a:prstGeom>
          <a:noFill/>
          <a:ln w="28575">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dirty="0"/>
          </a:p>
        </p:txBody>
      </p:sp>
    </p:spTree>
    <p:extLst>
      <p:ext uri="{BB962C8B-B14F-4D97-AF65-F5344CB8AC3E}">
        <p14:creationId xmlns:p14="http://schemas.microsoft.com/office/powerpoint/2010/main" val="118022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anim calcmode="lin" valueType="num">
                                      <p:cBhvr>
                                        <p:cTn id="26" dur="500" fill="hold"/>
                                        <p:tgtEl>
                                          <p:spTgt spid="12"/>
                                        </p:tgtEl>
                                        <p:attrNameLst>
                                          <p:attrName>ppt_x</p:attrName>
                                        </p:attrNameLst>
                                      </p:cBhvr>
                                      <p:tavLst>
                                        <p:tav tm="0">
                                          <p:val>
                                            <p:strVal val="#ppt_x"/>
                                          </p:val>
                                        </p:tav>
                                        <p:tav tm="100000">
                                          <p:val>
                                            <p:strVal val="#ppt_x"/>
                                          </p:val>
                                        </p:tav>
                                      </p:tavLst>
                                    </p:anim>
                                    <p:anim calcmode="lin" valueType="num">
                                      <p:cBhvr>
                                        <p:cTn id="27" dur="500" fill="hold"/>
                                        <p:tgtEl>
                                          <p:spTgt spid="12"/>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7"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anim calcmode="lin" valueType="num">
                                      <p:cBhvr>
                                        <p:cTn id="32" dur="500" fill="hold"/>
                                        <p:tgtEl>
                                          <p:spTgt spid="7"/>
                                        </p:tgtEl>
                                        <p:attrNameLst>
                                          <p:attrName>ppt_x</p:attrName>
                                        </p:attrNameLst>
                                      </p:cBhvr>
                                      <p:tavLst>
                                        <p:tav tm="0">
                                          <p:val>
                                            <p:strVal val="#ppt_x"/>
                                          </p:val>
                                        </p:tav>
                                        <p:tav tm="100000">
                                          <p:val>
                                            <p:strVal val="#ppt_x"/>
                                          </p:val>
                                        </p:tav>
                                      </p:tavLst>
                                    </p:anim>
                                    <p:anim calcmode="lin" valueType="num">
                                      <p:cBhvr>
                                        <p:cTn id="33" dur="50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7"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anim calcmode="lin" valueType="num">
                                      <p:cBhvr>
                                        <p:cTn id="38" dur="500" fill="hold"/>
                                        <p:tgtEl>
                                          <p:spTgt spid="8"/>
                                        </p:tgtEl>
                                        <p:attrNameLst>
                                          <p:attrName>ppt_x</p:attrName>
                                        </p:attrNameLst>
                                      </p:cBhvr>
                                      <p:tavLst>
                                        <p:tav tm="0">
                                          <p:val>
                                            <p:strVal val="#ppt_x"/>
                                          </p:val>
                                        </p:tav>
                                        <p:tav tm="100000">
                                          <p:val>
                                            <p:strVal val="#ppt_x"/>
                                          </p:val>
                                        </p:tav>
                                      </p:tavLst>
                                    </p:anim>
                                    <p:anim calcmode="lin" valueType="num">
                                      <p:cBhvr>
                                        <p:cTn id="39" dur="500" fill="hold"/>
                                        <p:tgtEl>
                                          <p:spTgt spid="8"/>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7"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anim calcmode="lin" valueType="num">
                                      <p:cBhvr>
                                        <p:cTn id="44" dur="500" fill="hold"/>
                                        <p:tgtEl>
                                          <p:spTgt spid="9"/>
                                        </p:tgtEl>
                                        <p:attrNameLst>
                                          <p:attrName>ppt_x</p:attrName>
                                        </p:attrNameLst>
                                      </p:cBhvr>
                                      <p:tavLst>
                                        <p:tav tm="0">
                                          <p:val>
                                            <p:strVal val="#ppt_x"/>
                                          </p:val>
                                        </p:tav>
                                        <p:tav tm="100000">
                                          <p:val>
                                            <p:strVal val="#ppt_x"/>
                                          </p:val>
                                        </p:tav>
                                      </p:tavLst>
                                    </p:anim>
                                    <p:anim calcmode="lin" valueType="num">
                                      <p:cBhvr>
                                        <p:cTn id="45" dur="500" fill="hold"/>
                                        <p:tgtEl>
                                          <p:spTgt spid="9"/>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7" presetClass="entr" presetSubtype="0"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anim calcmode="lin" valueType="num">
                                      <p:cBhvr>
                                        <p:cTn id="50" dur="500" fill="hold"/>
                                        <p:tgtEl>
                                          <p:spTgt spid="10"/>
                                        </p:tgtEl>
                                        <p:attrNameLst>
                                          <p:attrName>ppt_x</p:attrName>
                                        </p:attrNameLst>
                                      </p:cBhvr>
                                      <p:tavLst>
                                        <p:tav tm="0">
                                          <p:val>
                                            <p:strVal val="#ppt_x"/>
                                          </p:val>
                                        </p:tav>
                                        <p:tav tm="100000">
                                          <p:val>
                                            <p:strVal val="#ppt_x"/>
                                          </p:val>
                                        </p:tav>
                                      </p:tavLst>
                                    </p:anim>
                                    <p:anim calcmode="lin" valueType="num">
                                      <p:cBhvr>
                                        <p:cTn id="5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5616" y="2638653"/>
            <a:ext cx="6519734" cy="646331"/>
          </a:xfrm>
          <a:prstGeom prst="rect">
            <a:avLst/>
          </a:prstGeom>
        </p:spPr>
        <p:txBody>
          <a:bodyPr wrap="none">
            <a:spAutoFit/>
          </a:bodyPr>
          <a:lstStyle/>
          <a:p>
            <a:pPr>
              <a:spcBef>
                <a:spcPct val="50000"/>
              </a:spcBef>
              <a:buFontTx/>
              <a:buNone/>
            </a:pPr>
            <a:r>
              <a:rPr lang="en-GB" altLang="x-none" sz="3600" b="1" dirty="0">
                <a:solidFill>
                  <a:srgbClr val="0000FF"/>
                </a:solidFill>
                <a:latin typeface="Helvetica" charset="0"/>
              </a:rPr>
              <a:t>541880 proteins x 99 species</a:t>
            </a:r>
            <a:endParaRPr lang="en-GB" altLang="x-none" sz="3600" b="1" dirty="0">
              <a:latin typeface="Helvetica" charset="0"/>
            </a:endParaRPr>
          </a:p>
        </p:txBody>
      </p:sp>
      <p:sp>
        <p:nvSpPr>
          <p:cNvPr id="3" name="Rectangle 2"/>
          <p:cNvSpPr/>
          <p:nvPr/>
        </p:nvSpPr>
        <p:spPr>
          <a:xfrm>
            <a:off x="0" y="932527"/>
            <a:ext cx="9144000" cy="1200329"/>
          </a:xfrm>
          <a:prstGeom prst="rect">
            <a:avLst/>
          </a:prstGeom>
        </p:spPr>
        <p:txBody>
          <a:bodyPr wrap="square">
            <a:spAutoFit/>
          </a:bodyPr>
          <a:lstStyle/>
          <a:p>
            <a:pPr>
              <a:spcBef>
                <a:spcPct val="50000"/>
              </a:spcBef>
              <a:buFontTx/>
              <a:buNone/>
            </a:pPr>
            <a:r>
              <a:rPr lang="en-GB" altLang="x-none" sz="3600" dirty="0">
                <a:solidFill>
                  <a:srgbClr val="0000FF"/>
                </a:solidFill>
              </a:rPr>
              <a:t>•</a:t>
            </a:r>
            <a:r>
              <a:rPr lang="en-GB" altLang="x-none" sz="3600" dirty="0"/>
              <a:t> </a:t>
            </a:r>
            <a:r>
              <a:rPr lang="en-GB" altLang="x-none" sz="3600" b="1" dirty="0"/>
              <a:t>Different conservation profiles represent different evolutionary histories</a:t>
            </a:r>
          </a:p>
        </p:txBody>
      </p:sp>
      <p:sp>
        <p:nvSpPr>
          <p:cNvPr id="4" name="Rectangle 3"/>
          <p:cNvSpPr/>
          <p:nvPr/>
        </p:nvSpPr>
        <p:spPr>
          <a:xfrm>
            <a:off x="899592" y="4006805"/>
            <a:ext cx="7371120" cy="646331"/>
          </a:xfrm>
          <a:prstGeom prst="rect">
            <a:avLst/>
          </a:prstGeom>
        </p:spPr>
        <p:txBody>
          <a:bodyPr wrap="none">
            <a:spAutoFit/>
          </a:bodyPr>
          <a:lstStyle/>
          <a:p>
            <a:pPr>
              <a:spcBef>
                <a:spcPct val="50000"/>
              </a:spcBef>
              <a:buFontTx/>
              <a:buNone/>
            </a:pPr>
            <a:r>
              <a:rPr lang="en-GB" altLang="x-none" sz="3600" b="1" dirty="0">
                <a:solidFill>
                  <a:srgbClr val="0000FF"/>
                </a:solidFill>
              </a:rPr>
              <a:t>184130 distinct conservation profiles</a:t>
            </a:r>
          </a:p>
        </p:txBody>
      </p:sp>
      <p:sp>
        <p:nvSpPr>
          <p:cNvPr id="5" name="Text Box 3"/>
          <p:cNvSpPr txBox="1">
            <a:spLocks noChangeArrowheads="1"/>
          </p:cNvSpPr>
          <p:nvPr/>
        </p:nvSpPr>
        <p:spPr bwMode="auto">
          <a:xfrm>
            <a:off x="0" y="76200"/>
            <a:ext cx="9144000" cy="519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b="1" dirty="0">
                <a:solidFill>
                  <a:srgbClr val="021EFD"/>
                </a:solidFill>
                <a:latin typeface="Helvetica" charset="0"/>
              </a:rPr>
              <a:t>Protein conservation profiles</a:t>
            </a:r>
            <a:endParaRPr lang="en-GB" altLang="x-none" sz="2400" b="1" dirty="0">
              <a:latin typeface="Helvetica" charset="0"/>
            </a:endParaRPr>
          </a:p>
        </p:txBody>
      </p:sp>
    </p:spTree>
    <p:extLst>
      <p:ext uri="{BB962C8B-B14F-4D97-AF65-F5344CB8AC3E}">
        <p14:creationId xmlns:p14="http://schemas.microsoft.com/office/powerpoint/2010/main" val="1324855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0" y="-27384"/>
            <a:ext cx="9144000"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b="1" dirty="0">
                <a:solidFill>
                  <a:srgbClr val="0000FF"/>
                </a:solidFill>
                <a:latin typeface="Helvetica" charset="0"/>
              </a:rPr>
              <a:t>Genome trees: data matrices</a:t>
            </a:r>
            <a:endParaRPr lang="en-GB" altLang="x-none" b="1" dirty="0">
              <a:solidFill>
                <a:srgbClr val="0000FF"/>
              </a:solidFill>
              <a:latin typeface="Times" charset="0"/>
            </a:endParaRPr>
          </a:p>
        </p:txBody>
      </p:sp>
      <p:sp>
        <p:nvSpPr>
          <p:cNvPr id="3" name="Text Box 5"/>
          <p:cNvSpPr txBox="1">
            <a:spLocks noChangeArrowheads="1"/>
          </p:cNvSpPr>
          <p:nvPr/>
        </p:nvSpPr>
        <p:spPr bwMode="auto">
          <a:xfrm>
            <a:off x="152400" y="1128713"/>
            <a:ext cx="85344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1" dirty="0">
                <a:latin typeface="Times" charset="0"/>
              </a:rPr>
              <a:t>T = {</a:t>
            </a:r>
            <a:r>
              <a:rPr altLang="x-none" sz="2400" b="1" noProof="1">
                <a:latin typeface="Times" charset="0"/>
              </a:rPr>
              <a:t>T</a:t>
            </a:r>
            <a:r>
              <a:rPr altLang="x-none" sz="2400" b="1" baseline="-25000" noProof="1">
                <a:latin typeface="Times" charset="0"/>
              </a:rPr>
              <a:t>ij</a:t>
            </a:r>
            <a:r>
              <a:rPr lang="en-GB" altLang="x-none" sz="2400" b="1" dirty="0">
                <a:latin typeface="Times" charset="0"/>
              </a:rPr>
              <a:t> ; </a:t>
            </a:r>
            <a:r>
              <a:rPr lang="en-GB" altLang="x-none" sz="2400" b="1" dirty="0" err="1">
                <a:latin typeface="Times" charset="0"/>
              </a:rPr>
              <a:t>i</a:t>
            </a:r>
            <a:r>
              <a:rPr lang="en-GB" altLang="x-none" sz="2400" b="1" dirty="0">
                <a:latin typeface="Times" charset="0"/>
              </a:rPr>
              <a:t>=1,n; j=1,n; n is the number of surveyed species}</a:t>
            </a:r>
          </a:p>
          <a:p>
            <a:pPr>
              <a:spcBef>
                <a:spcPct val="50000"/>
              </a:spcBef>
              <a:buFontTx/>
              <a:buNone/>
            </a:pPr>
            <a:r>
              <a:rPr altLang="x-none" sz="2400" b="1" noProof="1">
                <a:solidFill>
                  <a:srgbClr val="0000FF"/>
                </a:solidFill>
                <a:latin typeface="Times" charset="0"/>
              </a:rPr>
              <a:t>T</a:t>
            </a:r>
            <a:r>
              <a:rPr altLang="x-none" sz="2400" b="1" baseline="-25000" noProof="1">
                <a:solidFill>
                  <a:srgbClr val="0000FF"/>
                </a:solidFill>
                <a:latin typeface="Times" charset="0"/>
              </a:rPr>
              <a:t>ij</a:t>
            </a:r>
            <a:r>
              <a:rPr lang="en-GB" altLang="x-none" sz="2400" b="1" dirty="0">
                <a:solidFill>
                  <a:srgbClr val="0000FF"/>
                </a:solidFill>
                <a:latin typeface="Times" charset="0"/>
              </a:rPr>
              <a:t> is the overall similarity score between species j and </a:t>
            </a:r>
            <a:r>
              <a:rPr lang="en-GB" altLang="x-none" sz="2400" b="1" dirty="0" err="1">
                <a:solidFill>
                  <a:srgbClr val="0000FF"/>
                </a:solidFill>
                <a:latin typeface="Times" charset="0"/>
              </a:rPr>
              <a:t>i</a:t>
            </a:r>
            <a:r>
              <a:rPr lang="en-GB" altLang="x-none" sz="2400" b="1" dirty="0">
                <a:solidFill>
                  <a:srgbClr val="0000FF"/>
                </a:solidFill>
                <a:latin typeface="Times" charset="0"/>
              </a:rPr>
              <a:t>: conservation; shared </a:t>
            </a:r>
            <a:r>
              <a:rPr lang="en-GB" altLang="x-none" sz="2400" b="1" dirty="0" err="1">
                <a:solidFill>
                  <a:srgbClr val="0000FF"/>
                </a:solidFill>
                <a:latin typeface="Times" charset="0"/>
              </a:rPr>
              <a:t>orthologs</a:t>
            </a:r>
            <a:r>
              <a:rPr lang="en-GB" altLang="x-none" sz="2400" b="1" dirty="0">
                <a:solidFill>
                  <a:srgbClr val="0000FF"/>
                </a:solidFill>
                <a:latin typeface="Times" charset="0"/>
              </a:rPr>
              <a:t>,...</a:t>
            </a:r>
          </a:p>
        </p:txBody>
      </p:sp>
      <p:sp>
        <p:nvSpPr>
          <p:cNvPr id="4" name="Text Box 6"/>
          <p:cNvSpPr txBox="1">
            <a:spLocks noChangeArrowheads="1"/>
          </p:cNvSpPr>
          <p:nvPr/>
        </p:nvSpPr>
        <p:spPr bwMode="auto">
          <a:xfrm>
            <a:off x="152400" y="3244850"/>
            <a:ext cx="685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dirty="0">
                <a:solidFill>
                  <a:srgbClr val="0000FF"/>
                </a:solidFill>
                <a:latin typeface="Times" charset="0"/>
              </a:rPr>
              <a:t>•</a:t>
            </a:r>
            <a:r>
              <a:rPr lang="en-GB" altLang="x-none" sz="2800" dirty="0">
                <a:solidFill>
                  <a:srgbClr val="0000FF"/>
                </a:solidFill>
                <a:latin typeface="Helvetica" charset="0"/>
              </a:rPr>
              <a:t> </a:t>
            </a:r>
            <a:r>
              <a:rPr lang="en-GB" altLang="x-none" sz="2800" b="1" dirty="0" err="1">
                <a:solidFill>
                  <a:srgbClr val="FF0000"/>
                </a:solidFill>
                <a:latin typeface="Times" charset="0"/>
              </a:rPr>
              <a:t>Jaccard</a:t>
            </a:r>
            <a:r>
              <a:rPr lang="en-GB" altLang="x-none" sz="2800" b="1" dirty="0">
                <a:solidFill>
                  <a:srgbClr val="FF0000"/>
                </a:solidFill>
                <a:latin typeface="Times" charset="0"/>
              </a:rPr>
              <a:t> similarity scores</a:t>
            </a:r>
            <a:r>
              <a:rPr lang="en-GB" altLang="x-none" sz="2800" b="1" dirty="0">
                <a:latin typeface="Times" charset="0"/>
              </a:rPr>
              <a:t> </a:t>
            </a:r>
          </a:p>
        </p:txBody>
      </p:sp>
      <p:sp>
        <p:nvSpPr>
          <p:cNvPr id="5" name="Text Box 7"/>
          <p:cNvSpPr txBox="1">
            <a:spLocks noChangeArrowheads="1"/>
          </p:cNvSpPr>
          <p:nvPr/>
        </p:nvSpPr>
        <p:spPr bwMode="auto">
          <a:xfrm>
            <a:off x="228600" y="4464050"/>
            <a:ext cx="762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1" dirty="0">
                <a:latin typeface="Times" charset="0"/>
              </a:rPr>
              <a:t>{</a:t>
            </a:r>
            <a:r>
              <a:rPr lang="en-GB" altLang="x-none" sz="2400" b="1" dirty="0" err="1">
                <a:latin typeface="Times" charset="0"/>
              </a:rPr>
              <a:t>s</a:t>
            </a:r>
            <a:r>
              <a:rPr lang="en-GB" altLang="x-none" sz="2400" b="1" baseline="-25000" dirty="0" err="1">
                <a:latin typeface="Times" charset="0"/>
              </a:rPr>
              <a:t>ij</a:t>
            </a:r>
            <a:r>
              <a:rPr lang="en-GB" altLang="x-none" sz="2400" b="1" dirty="0">
                <a:latin typeface="Times" charset="0"/>
              </a:rPr>
              <a:t> = (</a:t>
            </a:r>
            <a:r>
              <a:rPr lang="en-GB" altLang="x-none" sz="2400" b="1" dirty="0" err="1">
                <a:latin typeface="Times" charset="0"/>
              </a:rPr>
              <a:t>Jaccard</a:t>
            </a:r>
            <a:r>
              <a:rPr lang="en-GB" altLang="x-none" sz="2400" b="1" dirty="0">
                <a:latin typeface="Times" charset="0"/>
              </a:rPr>
              <a:t> similarity score between species </a:t>
            </a:r>
            <a:r>
              <a:rPr lang="en-GB" altLang="x-none" sz="2400" b="1" dirty="0" err="1">
                <a:latin typeface="Times" charset="0"/>
              </a:rPr>
              <a:t>i</a:t>
            </a:r>
            <a:r>
              <a:rPr lang="en-GB" altLang="x-none" sz="2400" b="1" dirty="0">
                <a:latin typeface="Times" charset="0"/>
              </a:rPr>
              <a:t> and j) }</a:t>
            </a:r>
          </a:p>
        </p:txBody>
      </p:sp>
      <p:sp>
        <p:nvSpPr>
          <p:cNvPr id="6" name="Text Box 8"/>
          <p:cNvSpPr txBox="1">
            <a:spLocks noChangeArrowheads="1"/>
          </p:cNvSpPr>
          <p:nvPr/>
        </p:nvSpPr>
        <p:spPr bwMode="auto">
          <a:xfrm>
            <a:off x="304800" y="5149850"/>
            <a:ext cx="4876800" cy="46672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1" dirty="0">
                <a:solidFill>
                  <a:srgbClr val="0000FF"/>
                </a:solidFill>
                <a:latin typeface="Times" charset="0"/>
              </a:rPr>
              <a:t>T = { </a:t>
            </a:r>
            <a:r>
              <a:rPr lang="en-GB" altLang="x-none" sz="2400" b="1" dirty="0" err="1">
                <a:solidFill>
                  <a:srgbClr val="0000FF"/>
                </a:solidFill>
                <a:latin typeface="Times" charset="0"/>
              </a:rPr>
              <a:t>T</a:t>
            </a:r>
            <a:r>
              <a:rPr lang="en-GB" altLang="x-none" sz="2400" b="1" baseline="-25000" dirty="0" err="1">
                <a:solidFill>
                  <a:srgbClr val="0000FF"/>
                </a:solidFill>
                <a:latin typeface="Times" charset="0"/>
              </a:rPr>
              <a:t>ij</a:t>
            </a:r>
            <a:r>
              <a:rPr lang="en-GB" altLang="x-none" sz="2400" b="1" dirty="0">
                <a:solidFill>
                  <a:srgbClr val="0000FF"/>
                </a:solidFill>
                <a:latin typeface="Times" charset="0"/>
              </a:rPr>
              <a:t> = 100*</a:t>
            </a:r>
            <a:r>
              <a:rPr lang="en-GB" altLang="x-none" sz="2400" b="1" dirty="0" err="1">
                <a:solidFill>
                  <a:srgbClr val="0000FF"/>
                </a:solidFill>
                <a:latin typeface="Times" charset="0"/>
              </a:rPr>
              <a:t>s</a:t>
            </a:r>
            <a:r>
              <a:rPr lang="en-GB" altLang="x-none" sz="2400" b="1" baseline="-25000" dirty="0" err="1">
                <a:solidFill>
                  <a:srgbClr val="0000FF"/>
                </a:solidFill>
                <a:latin typeface="Times" charset="0"/>
              </a:rPr>
              <a:t>ij</a:t>
            </a:r>
            <a:r>
              <a:rPr lang="en-GB" altLang="x-none" sz="2400" b="1" baseline="-25000" dirty="0">
                <a:solidFill>
                  <a:srgbClr val="0000FF"/>
                </a:solidFill>
                <a:latin typeface="Times" charset="0"/>
              </a:rPr>
              <a:t> </a:t>
            </a:r>
            <a:r>
              <a:rPr lang="en-GB" altLang="x-none" sz="2400" b="1" dirty="0">
                <a:solidFill>
                  <a:srgbClr val="0000FF"/>
                </a:solidFill>
                <a:latin typeface="Times" charset="0"/>
              </a:rPr>
              <a:t>; </a:t>
            </a:r>
            <a:r>
              <a:rPr lang="en-GB" altLang="x-none" sz="2400" b="1" dirty="0" err="1">
                <a:solidFill>
                  <a:srgbClr val="0000FF"/>
                </a:solidFill>
                <a:latin typeface="Times" charset="0"/>
              </a:rPr>
              <a:t>i</a:t>
            </a:r>
            <a:r>
              <a:rPr lang="en-GB" altLang="x-none" sz="2400" b="1" dirty="0">
                <a:solidFill>
                  <a:srgbClr val="0000FF"/>
                </a:solidFill>
                <a:latin typeface="Times" charset="0"/>
              </a:rPr>
              <a:t>=1,n; j=1,n}</a:t>
            </a:r>
            <a:endParaRPr lang="en-GB" altLang="x-none" sz="2400" b="1" dirty="0">
              <a:latin typeface="Times" charset="0"/>
            </a:endParaRPr>
          </a:p>
        </p:txBody>
      </p:sp>
      <p:sp>
        <p:nvSpPr>
          <p:cNvPr id="7" name="Text Box 9"/>
          <p:cNvSpPr txBox="1">
            <a:spLocks noChangeArrowheads="1"/>
          </p:cNvSpPr>
          <p:nvPr/>
        </p:nvSpPr>
        <p:spPr bwMode="auto">
          <a:xfrm>
            <a:off x="5562600" y="5149850"/>
            <a:ext cx="3581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b="1" dirty="0">
                <a:solidFill>
                  <a:srgbClr val="0000FF"/>
                </a:solidFill>
                <a:latin typeface="Times" charset="0"/>
              </a:rPr>
              <a:t>184130 distinct conservation profiles</a:t>
            </a:r>
          </a:p>
        </p:txBody>
      </p:sp>
      <p:sp>
        <p:nvSpPr>
          <p:cNvPr id="8" name="Text Box 10"/>
          <p:cNvSpPr txBox="1">
            <a:spLocks noChangeArrowheads="1"/>
          </p:cNvSpPr>
          <p:nvPr/>
        </p:nvSpPr>
        <p:spPr bwMode="auto">
          <a:xfrm>
            <a:off x="304800" y="385445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1" dirty="0">
                <a:latin typeface="Times" charset="0"/>
              </a:rPr>
              <a:t>{ </a:t>
            </a:r>
            <a:r>
              <a:rPr lang="en-GB" altLang="x-none" sz="2400" b="1" dirty="0" err="1">
                <a:latin typeface="Times" charset="0"/>
              </a:rPr>
              <a:t>s</a:t>
            </a:r>
            <a:r>
              <a:rPr lang="en-GB" altLang="x-none" sz="2400" b="1" baseline="-25000" dirty="0" err="1">
                <a:latin typeface="Times" charset="0"/>
              </a:rPr>
              <a:t>ij</a:t>
            </a:r>
            <a:r>
              <a:rPr lang="en-GB" altLang="x-none" sz="2400" b="1" dirty="0">
                <a:latin typeface="Times" charset="0"/>
              </a:rPr>
              <a:t> =  N</a:t>
            </a:r>
            <a:r>
              <a:rPr lang="en-GB" altLang="x-none" sz="2400" b="1" baseline="-25000" dirty="0">
                <a:latin typeface="Times" charset="0"/>
              </a:rPr>
              <a:t>11</a:t>
            </a:r>
            <a:r>
              <a:rPr lang="en-GB" altLang="x-none" sz="2400" b="1" dirty="0">
                <a:latin typeface="Times" charset="0"/>
              </a:rPr>
              <a:t>/(N</a:t>
            </a:r>
            <a:r>
              <a:rPr lang="en-GB" altLang="x-none" sz="2400" b="1" baseline="-25000" dirty="0">
                <a:latin typeface="Times" charset="0"/>
              </a:rPr>
              <a:t>11</a:t>
            </a:r>
            <a:r>
              <a:rPr lang="en-GB" altLang="x-none" sz="2400" b="1" dirty="0">
                <a:latin typeface="Times" charset="0"/>
              </a:rPr>
              <a:t>+N</a:t>
            </a:r>
            <a:r>
              <a:rPr lang="en-GB" altLang="x-none" sz="2400" b="1" baseline="-25000" dirty="0">
                <a:latin typeface="Times" charset="0"/>
              </a:rPr>
              <a:t>01</a:t>
            </a:r>
            <a:r>
              <a:rPr lang="en-GB" altLang="x-none" sz="2400" b="1" dirty="0">
                <a:latin typeface="Times" charset="0"/>
              </a:rPr>
              <a:t>+N</a:t>
            </a:r>
            <a:r>
              <a:rPr lang="en-GB" altLang="x-none" sz="2400" b="1" baseline="-25000" dirty="0">
                <a:latin typeface="Times" charset="0"/>
              </a:rPr>
              <a:t>10</a:t>
            </a:r>
            <a:r>
              <a:rPr lang="en-GB" altLang="x-none" sz="2400" b="1" dirty="0">
                <a:latin typeface="Times" charset="0"/>
              </a:rPr>
              <a:t>); }</a:t>
            </a:r>
          </a:p>
        </p:txBody>
      </p:sp>
    </p:spTree>
    <p:extLst>
      <p:ext uri="{BB962C8B-B14F-4D97-AF65-F5344CB8AC3E}">
        <p14:creationId xmlns:p14="http://schemas.microsoft.com/office/powerpoint/2010/main" val="1836694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1746682"/>
            <a:ext cx="9144000" cy="1754326"/>
          </a:xfrm>
          <a:prstGeom prst="rect">
            <a:avLst/>
          </a:prstGeom>
          <a:noFill/>
        </p:spPr>
        <p:txBody>
          <a:bodyPr wrap="square" rtlCol="0">
            <a:spAutoFit/>
          </a:bodyPr>
          <a:lstStyle/>
          <a:p>
            <a:r>
              <a:rPr lang="en-GB" sz="3600" b="1"/>
              <a:t>The </a:t>
            </a:r>
            <a:r>
              <a:rPr lang="en-GB" sz="3600" b="1" dirty="0" err="1"/>
              <a:t>Phylogenomy</a:t>
            </a:r>
            <a:r>
              <a:rPr lang="en-GB" sz="3600" b="1" dirty="0"/>
              <a:t> aims at constructing species phylogenetic tree relating their evolutionary  relationships.</a:t>
            </a:r>
          </a:p>
        </p:txBody>
      </p:sp>
    </p:spTree>
    <p:extLst>
      <p:ext uri="{BB962C8B-B14F-4D97-AF65-F5344CB8AC3E}">
        <p14:creationId xmlns:p14="http://schemas.microsoft.com/office/powerpoint/2010/main" val="549731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p:cNvGrpSpPr>
            <a:grpSpLocks/>
          </p:cNvGrpSpPr>
          <p:nvPr/>
        </p:nvGrpSpPr>
        <p:grpSpPr bwMode="auto">
          <a:xfrm>
            <a:off x="0" y="0"/>
            <a:ext cx="9144000" cy="6858000"/>
            <a:chOff x="0" y="0"/>
            <a:chExt cx="5760" cy="432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6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a:spLocks noChangeArrowheads="1"/>
            </p:cNvSpPr>
            <p:nvPr/>
          </p:nvSpPr>
          <p:spPr bwMode="auto">
            <a:xfrm>
              <a:off x="0" y="3916"/>
              <a:ext cx="220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just">
                <a:spcBef>
                  <a:spcPct val="0"/>
                </a:spcBef>
                <a:buFontTx/>
                <a:buNone/>
              </a:pPr>
              <a:r>
                <a:rPr lang="en-GB" altLang="x-none" sz="1600">
                  <a:solidFill>
                    <a:srgbClr val="0000FF"/>
                  </a:solidFill>
                  <a:latin typeface="Times" charset="0"/>
                </a:rPr>
                <a:t>Tekaia F, Yeramian E. (2005). </a:t>
              </a:r>
            </a:p>
            <a:p>
              <a:pPr algn="just">
                <a:spcBef>
                  <a:spcPct val="0"/>
                </a:spcBef>
                <a:buFontTx/>
                <a:buNone/>
              </a:pPr>
              <a:r>
                <a:rPr lang="en-GB" altLang="x-none" sz="1600" i="1">
                  <a:solidFill>
                    <a:srgbClr val="0000FF"/>
                  </a:solidFill>
                  <a:latin typeface="Times" charset="0"/>
                </a:rPr>
                <a:t>PLoS Comput Biol</a:t>
              </a:r>
              <a:r>
                <a:rPr lang="en-GB" altLang="x-none" sz="1600">
                  <a:solidFill>
                    <a:srgbClr val="0000FF"/>
                  </a:solidFill>
                  <a:latin typeface="Times" charset="0"/>
                </a:rPr>
                <a:t>.1(7):e75</a:t>
              </a:r>
              <a:endParaRPr lang="en-GB" altLang="x-none" sz="1600" b="0">
                <a:latin typeface="Times" charset="0"/>
              </a:endParaRPr>
            </a:p>
          </p:txBody>
        </p:sp>
        <p:sp>
          <p:nvSpPr>
            <p:cNvPr id="5" name="Line 4"/>
            <p:cNvSpPr>
              <a:spLocks noChangeShapeType="1"/>
            </p:cNvSpPr>
            <p:nvPr/>
          </p:nvSpPr>
          <p:spPr bwMode="auto">
            <a:xfrm flipH="1">
              <a:off x="4656" y="3744"/>
              <a:ext cx="8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6" name="Line 5"/>
            <p:cNvSpPr>
              <a:spLocks noChangeShapeType="1"/>
            </p:cNvSpPr>
            <p:nvPr/>
          </p:nvSpPr>
          <p:spPr bwMode="auto">
            <a:xfrm flipH="1">
              <a:off x="4656" y="3168"/>
              <a:ext cx="8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7" name="Line 6"/>
            <p:cNvSpPr>
              <a:spLocks noChangeShapeType="1"/>
            </p:cNvSpPr>
            <p:nvPr/>
          </p:nvSpPr>
          <p:spPr bwMode="auto">
            <a:xfrm flipH="1">
              <a:off x="4656" y="2688"/>
              <a:ext cx="81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8" name="Line 7"/>
            <p:cNvSpPr>
              <a:spLocks noChangeShapeType="1"/>
            </p:cNvSpPr>
            <p:nvPr/>
          </p:nvSpPr>
          <p:spPr bwMode="auto">
            <a:xfrm flipH="1">
              <a:off x="4656" y="2592"/>
              <a:ext cx="81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9" name="Line 8"/>
            <p:cNvSpPr>
              <a:spLocks noChangeShapeType="1"/>
            </p:cNvSpPr>
            <p:nvPr/>
          </p:nvSpPr>
          <p:spPr bwMode="auto">
            <a:xfrm flipH="1">
              <a:off x="4656" y="2400"/>
              <a:ext cx="816" cy="0"/>
            </a:xfrm>
            <a:prstGeom prst="line">
              <a:avLst/>
            </a:prstGeom>
            <a:noFill/>
            <a:ln w="28575">
              <a:solidFill>
                <a:srgbClr val="9966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0" name="Line 9"/>
            <p:cNvSpPr>
              <a:spLocks noChangeShapeType="1"/>
            </p:cNvSpPr>
            <p:nvPr/>
          </p:nvSpPr>
          <p:spPr bwMode="auto">
            <a:xfrm flipH="1">
              <a:off x="4656" y="2304"/>
              <a:ext cx="816" cy="0"/>
            </a:xfrm>
            <a:prstGeom prst="line">
              <a:avLst/>
            </a:prstGeom>
            <a:noFill/>
            <a:ln w="28575">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1" name="Line 10"/>
            <p:cNvSpPr>
              <a:spLocks noChangeShapeType="1"/>
            </p:cNvSpPr>
            <p:nvPr/>
          </p:nvSpPr>
          <p:spPr bwMode="auto">
            <a:xfrm flipH="1">
              <a:off x="4656" y="1488"/>
              <a:ext cx="81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2" name="Line 11"/>
            <p:cNvSpPr>
              <a:spLocks noChangeShapeType="1"/>
            </p:cNvSpPr>
            <p:nvPr/>
          </p:nvSpPr>
          <p:spPr bwMode="auto">
            <a:xfrm flipH="1">
              <a:off x="4176" y="1248"/>
              <a:ext cx="672" cy="0"/>
            </a:xfrm>
            <a:prstGeom prst="line">
              <a:avLst/>
            </a:prstGeom>
            <a:noFill/>
            <a:ln w="9525">
              <a:solidFill>
                <a:srgbClr val="00FF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3" name="Line 12"/>
            <p:cNvSpPr>
              <a:spLocks noChangeShapeType="1"/>
            </p:cNvSpPr>
            <p:nvPr/>
          </p:nvSpPr>
          <p:spPr bwMode="auto">
            <a:xfrm flipH="1">
              <a:off x="4176" y="864"/>
              <a:ext cx="672" cy="0"/>
            </a:xfrm>
            <a:prstGeom prst="line">
              <a:avLst/>
            </a:prstGeom>
            <a:noFill/>
            <a:ln w="9525">
              <a:solidFill>
                <a:srgbClr val="00FF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4" name="Line 13"/>
            <p:cNvSpPr>
              <a:spLocks noChangeShapeType="1"/>
            </p:cNvSpPr>
            <p:nvPr/>
          </p:nvSpPr>
          <p:spPr bwMode="auto">
            <a:xfrm flipH="1">
              <a:off x="4176" y="1056"/>
              <a:ext cx="672" cy="0"/>
            </a:xfrm>
            <a:prstGeom prst="line">
              <a:avLst/>
            </a:prstGeom>
            <a:noFill/>
            <a:ln w="952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5" name="Line 14"/>
            <p:cNvSpPr>
              <a:spLocks noChangeShapeType="1"/>
            </p:cNvSpPr>
            <p:nvPr/>
          </p:nvSpPr>
          <p:spPr bwMode="auto">
            <a:xfrm flipH="1">
              <a:off x="4176" y="1632"/>
              <a:ext cx="672" cy="0"/>
            </a:xfrm>
            <a:prstGeom prst="line">
              <a:avLst/>
            </a:prstGeom>
            <a:noFill/>
            <a:ln w="952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 name="Text Box 15"/>
            <p:cNvSpPr txBox="1">
              <a:spLocks noChangeArrowheads="1"/>
            </p:cNvSpPr>
            <p:nvPr/>
          </p:nvSpPr>
          <p:spPr bwMode="auto">
            <a:xfrm>
              <a:off x="96" y="144"/>
              <a:ext cx="13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i="1">
                  <a:solidFill>
                    <a:srgbClr val="0000FF"/>
                  </a:solidFill>
                  <a:latin typeface="Times" charset="0"/>
                </a:rPr>
                <a:t>profiles tree</a:t>
              </a:r>
              <a:endParaRPr lang="en-GB" altLang="x-none" sz="2400" b="0">
                <a:latin typeface="Times" charset="0"/>
              </a:endParaRPr>
            </a:p>
          </p:txBody>
        </p:sp>
        <p:sp>
          <p:nvSpPr>
            <p:cNvPr id="17" name="Line 16"/>
            <p:cNvSpPr>
              <a:spLocks noChangeShapeType="1"/>
            </p:cNvSpPr>
            <p:nvPr/>
          </p:nvSpPr>
          <p:spPr bwMode="auto">
            <a:xfrm>
              <a:off x="2352" y="2976"/>
              <a:ext cx="2112"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 name="Line 17"/>
            <p:cNvSpPr>
              <a:spLocks noChangeShapeType="1"/>
            </p:cNvSpPr>
            <p:nvPr/>
          </p:nvSpPr>
          <p:spPr bwMode="auto">
            <a:xfrm>
              <a:off x="2352" y="2256"/>
              <a:ext cx="2112"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a:p>
          </p:txBody>
        </p:sp>
        <p:pic>
          <p:nvPicPr>
            <p:cNvPr id="1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576"/>
              <a:ext cx="1735" cy="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Image 19">
            <a:extLst>
              <a:ext uri="{FF2B5EF4-FFF2-40B4-BE49-F238E27FC236}">
                <a16:creationId xmlns:a16="http://schemas.microsoft.com/office/drawing/2014/main" id="{98B25B5E-6965-6547-AE45-F6F86D4A050B}"/>
              </a:ext>
            </a:extLst>
          </p:cNvPr>
          <p:cNvPicPr>
            <a:picLocks noChangeAspect="1"/>
          </p:cNvPicPr>
          <p:nvPr/>
        </p:nvPicPr>
        <p:blipFill>
          <a:blip r:embed="rId4"/>
          <a:stretch>
            <a:fillRect/>
          </a:stretch>
        </p:blipFill>
        <p:spPr>
          <a:xfrm>
            <a:off x="2286000" y="1714500"/>
            <a:ext cx="4572000" cy="3429000"/>
          </a:xfrm>
          <a:prstGeom prst="rect">
            <a:avLst/>
          </a:prstGeom>
        </p:spPr>
      </p:pic>
    </p:spTree>
    <p:extLst>
      <p:ext uri="{BB962C8B-B14F-4D97-AF65-F5344CB8AC3E}">
        <p14:creationId xmlns:p14="http://schemas.microsoft.com/office/powerpoint/2010/main" val="1047055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1"/>
          <p:cNvSpPr>
            <a:spLocks noChangeArrowheads="1"/>
          </p:cNvSpPr>
          <p:nvPr/>
        </p:nvSpPr>
        <p:spPr bwMode="auto">
          <a:xfrm>
            <a:off x="0" y="2997200"/>
            <a:ext cx="9144000" cy="584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spcBef>
                <a:spcPct val="50000"/>
              </a:spcBef>
            </a:pPr>
            <a:r>
              <a:rPr lang="en-GB" altLang="x-none" sz="3200" b="1">
                <a:solidFill>
                  <a:srgbClr val="0000FF"/>
                </a:solidFill>
                <a:latin typeface="Arial" charset="0"/>
                <a:ea typeface="Arial" charset="0"/>
                <a:cs typeface="Arial" charset="0"/>
              </a:rPr>
              <a:t>Horizontal/Lateral Gene Transfer (HGT/LGT)</a:t>
            </a:r>
            <a:endParaRPr lang="en-GB" altLang="x-none" sz="3200">
              <a:solidFill>
                <a:srgbClr val="0000FF"/>
              </a:solidFill>
              <a:latin typeface="Arial" charset="0"/>
              <a:ea typeface="Arial" charset="0"/>
              <a:cs typeface="Arial"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ext Box 2"/>
          <p:cNvSpPr txBox="1">
            <a:spLocks noChangeArrowheads="1"/>
          </p:cNvSpPr>
          <p:nvPr/>
        </p:nvSpPr>
        <p:spPr bwMode="auto">
          <a:xfrm>
            <a:off x="0" y="-26988"/>
            <a:ext cx="9109075" cy="58420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spcBef>
                <a:spcPct val="50000"/>
              </a:spcBef>
            </a:pPr>
            <a:r>
              <a:rPr lang="en-GB" altLang="x-none" sz="3200" b="1">
                <a:solidFill>
                  <a:srgbClr val="0000FF"/>
                </a:solidFill>
              </a:rPr>
              <a:t>Horizontal/Lateral Gene Transfer (HGT/LGT)</a:t>
            </a:r>
            <a:endParaRPr lang="en-GB" altLang="x-none">
              <a:solidFill>
                <a:srgbClr val="0000FF"/>
              </a:solidFill>
            </a:endParaRPr>
          </a:p>
        </p:txBody>
      </p:sp>
      <p:sp>
        <p:nvSpPr>
          <p:cNvPr id="239619" name="Text Box 3"/>
          <p:cNvSpPr txBox="1">
            <a:spLocks noChangeArrowheads="1"/>
          </p:cNvSpPr>
          <p:nvPr/>
        </p:nvSpPr>
        <p:spPr bwMode="auto">
          <a:xfrm>
            <a:off x="76200" y="1295400"/>
            <a:ext cx="8991600" cy="265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2800" b="1"/>
              <a:t>• Genome comparisons (particularly bacterial) show that during evolution a significant number of genes were laterally transferred from one species to another;</a:t>
            </a:r>
          </a:p>
          <a:p>
            <a:pPr algn="just">
              <a:spcBef>
                <a:spcPct val="50000"/>
              </a:spcBef>
              <a:defRPr/>
            </a:pPr>
            <a:r>
              <a:rPr lang="en-GB" altLang="x-none" sz="2800" b="1"/>
              <a:t>• Tranferred genes are very difficult to detect such?</a:t>
            </a:r>
          </a:p>
          <a:p>
            <a:pPr algn="just">
              <a:spcBef>
                <a:spcPct val="50000"/>
              </a:spcBef>
              <a:defRPr/>
            </a:pPr>
            <a:endParaRPr lang="en-GB" altLang="x-none" sz="28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Text Box 3"/>
          <p:cNvSpPr txBox="1">
            <a:spLocks noChangeArrowheads="1"/>
          </p:cNvSpPr>
          <p:nvPr/>
        </p:nvSpPr>
        <p:spPr bwMode="auto">
          <a:xfrm>
            <a:off x="76200" y="381000"/>
            <a:ext cx="8991600" cy="593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2400" b="1" i="1">
                <a:latin typeface="Verdana" charset="0"/>
              </a:rPr>
              <a:t>Lateral gene transfer and the nature of bacterial innovation</a:t>
            </a:r>
            <a:endParaRPr lang="en-GB" altLang="x-none" sz="2400" i="1">
              <a:latin typeface="Verdana" charset="0"/>
            </a:endParaRPr>
          </a:p>
          <a:p>
            <a:pPr algn="just">
              <a:spcBef>
                <a:spcPct val="50000"/>
              </a:spcBef>
              <a:defRPr/>
            </a:pPr>
            <a:r>
              <a:rPr lang="en-GB" altLang="x-none" sz="2400" i="1">
                <a:latin typeface="Verdana" charset="0"/>
              </a:rPr>
              <a:t>Howard Ochman, Jeffrey G. Lawrence</a:t>
            </a:r>
            <a:r>
              <a:rPr lang="en-GB" altLang="x-none" sz="2400" i="1" u="sng">
                <a:latin typeface="Verdana" charset="0"/>
              </a:rPr>
              <a:t> </a:t>
            </a:r>
            <a:r>
              <a:rPr lang="en-GB" altLang="x-none" sz="2400" i="1">
                <a:latin typeface="Verdana" charset="0"/>
              </a:rPr>
              <a:t>and Eduardo A. Groisman (2000)</a:t>
            </a:r>
          </a:p>
          <a:p>
            <a:pPr algn="just">
              <a:spcBef>
                <a:spcPct val="50000"/>
              </a:spcBef>
              <a:defRPr/>
            </a:pPr>
            <a:r>
              <a:rPr lang="en-GB" altLang="x-none" sz="2400" i="1">
                <a:latin typeface="Arial" charset="0"/>
              </a:rPr>
              <a:t>Nature</a:t>
            </a:r>
            <a:r>
              <a:rPr lang="en-GB" altLang="x-none" sz="2400" i="1">
                <a:latin typeface="Verdana" charset="0"/>
              </a:rPr>
              <a:t> </a:t>
            </a:r>
            <a:r>
              <a:rPr lang="en-GB" altLang="x-none" sz="2400" i="1">
                <a:latin typeface="Arial" charset="0"/>
              </a:rPr>
              <a:t>405</a:t>
            </a:r>
            <a:r>
              <a:rPr lang="en-GB" altLang="x-none" sz="2400" i="1">
                <a:latin typeface="Verdana" charset="0"/>
              </a:rPr>
              <a:t>, 299-304.</a:t>
            </a:r>
            <a:endParaRPr lang="en-GB" altLang="x-none" sz="2400">
              <a:latin typeface="Verdana" charset="0"/>
            </a:endParaRPr>
          </a:p>
          <a:p>
            <a:pPr algn="just">
              <a:spcBef>
                <a:spcPct val="50000"/>
              </a:spcBef>
              <a:defRPr/>
            </a:pPr>
            <a:r>
              <a:rPr lang="en-GB" altLang="x-none" sz="2400" b="1">
                <a:latin typeface="Arial" charset="0"/>
              </a:rPr>
              <a:t>Unlike eukaryotes, </a:t>
            </a:r>
            <a:r>
              <a:rPr lang="en-GB" altLang="x-none" sz="2400" b="1">
                <a:solidFill>
                  <a:srgbClr val="0000FF"/>
                </a:solidFill>
                <a:latin typeface="Arial" charset="0"/>
              </a:rPr>
              <a:t>which evolve principally through the modification of existing genetic information</a:t>
            </a:r>
            <a:r>
              <a:rPr lang="en-GB" altLang="x-none" sz="2400" b="1">
                <a:latin typeface="Arial" charset="0"/>
              </a:rPr>
              <a:t>, </a:t>
            </a:r>
            <a:r>
              <a:rPr lang="en-GB" altLang="x-none" sz="2400" b="1">
                <a:solidFill>
                  <a:srgbClr val="FF0000"/>
                </a:solidFill>
                <a:latin typeface="Arial" charset="0"/>
              </a:rPr>
              <a:t>bacteria have obtained a significant proportion of their genetic diversity through the acquisition of sequences from distantly related organisms</a:t>
            </a:r>
            <a:r>
              <a:rPr lang="en-GB" altLang="x-none" sz="2400" b="1">
                <a:latin typeface="Arial" charset="0"/>
              </a:rPr>
              <a:t>. Horizontal gene transfer produces extremely dynamic genomes in which substantial amounts of DNA are introduced into and deleted from the chromosome.</a:t>
            </a:r>
          </a:p>
          <a:p>
            <a:pPr algn="just">
              <a:spcBef>
                <a:spcPct val="50000"/>
              </a:spcBef>
              <a:defRPr/>
            </a:pPr>
            <a:r>
              <a:rPr lang="en-GB" altLang="x-none" sz="2400" b="1">
                <a:latin typeface="Arial" charset="0"/>
              </a:rPr>
              <a:t>These lateral transfers have effectively changed the ecological and pathogenic character of bacterial species.</a:t>
            </a:r>
            <a:endParaRPr lang="en-GB" altLang="x-none" sz="2400">
              <a:latin typeface="Arial"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Picture 2" descr="405299a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5380038" cy="343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63" name="Text Box 3"/>
          <p:cNvSpPr txBox="1">
            <a:spLocks noChangeArrowheads="1"/>
          </p:cNvSpPr>
          <p:nvPr/>
        </p:nvSpPr>
        <p:spPr bwMode="auto">
          <a:xfrm>
            <a:off x="152400" y="4860925"/>
            <a:ext cx="89154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2000" b="1">
                <a:latin typeface="Verdana" charset="0"/>
              </a:rPr>
              <a:t>Plus denotes the presence and minus the absence of a trait in more than 85% of strains. Evolutionary relationships among species are based on nucleotide sequence information. In many cases, genes acquired by horizontal transfer confer the species-specific traits.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Picture 2" descr="405299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85800"/>
            <a:ext cx="80772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811" name="Text Box 3"/>
          <p:cNvSpPr txBox="1">
            <a:spLocks noChangeArrowheads="1"/>
          </p:cNvSpPr>
          <p:nvPr/>
        </p:nvSpPr>
        <p:spPr bwMode="auto">
          <a:xfrm>
            <a:off x="0" y="4038600"/>
            <a:ext cx="91440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2000">
                <a:latin typeface="Verdana" charset="0"/>
              </a:rPr>
              <a:t>Lengths of bars denote the amount of protein-coding DNA. For each bar, the native DNA is blue; foreign DNA identifiable as mobile elements, including transposons and bacteriophages, is yellow, and other foreign DNA is red. The percentage of foreign DNA is noted to the right of each bar. 'A' denotes an Archaeal genome.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71550"/>
            <a:ext cx="2097088" cy="491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669" name="Text Box 5"/>
          <p:cNvSpPr txBox="1">
            <a:spLocks noChangeArrowheads="1"/>
          </p:cNvSpPr>
          <p:nvPr/>
        </p:nvSpPr>
        <p:spPr bwMode="auto">
          <a:xfrm>
            <a:off x="3581400" y="609600"/>
            <a:ext cx="5257800" cy="558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1800" b="1">
                <a:solidFill>
                  <a:srgbClr val="FF0000"/>
                </a:solidFill>
                <a:latin typeface="Times-Roman" charset="0"/>
              </a:rPr>
              <a:t>Lateral gene transfer </a:t>
            </a:r>
            <a:r>
              <a:rPr lang="fr-FR" altLang="x-none" sz="1800" b="1">
                <a:solidFill>
                  <a:srgbClr val="FF0000"/>
                </a:solidFill>
                <a:latin typeface="Times-Roman" charset="0"/>
                <a:ea typeface="ヒラギノ角ゴ Pro W3" charset="-128"/>
              </a:rPr>
              <a:t>- </a:t>
            </a:r>
            <a:r>
              <a:rPr lang="en-GB" altLang="x-none" sz="1800" b="1">
                <a:solidFill>
                  <a:srgbClr val="FF0000"/>
                </a:solidFill>
                <a:latin typeface="Times-Roman" charset="0"/>
              </a:rPr>
              <a:t>what a problem for phylogenetics!</a:t>
            </a:r>
            <a:r>
              <a:rPr lang="en-GB" altLang="x-none" sz="1800">
                <a:latin typeface="Times-Roman" charset="0"/>
              </a:rPr>
              <a:t> How lateral gene transfer between prokaryotes subsequent to the origins of organelles can lead to erroneous inferences of eukaryotic gene origins. In the lower panel, a case of lateral gene transfer (LGT) is depicted as described in the text. The mechanism of LGT sketched here is intended to mean conjugation, but many mechanisms of lateral gene transfer are known and for the purposes of the figure, the mechanism is irrelevant. </a:t>
            </a:r>
            <a:r>
              <a:rPr lang="en-GB" altLang="x-none" sz="1800" b="1">
                <a:solidFill>
                  <a:srgbClr val="0000FF"/>
                </a:solidFill>
                <a:latin typeface="Times-Roman" charset="0"/>
              </a:rPr>
              <a:t>In the upper panel, the tree that would be constructed from those sequences is shown </a:t>
            </a:r>
            <a:r>
              <a:rPr lang="fr-FR" altLang="x-none" sz="1800" b="1">
                <a:solidFill>
                  <a:srgbClr val="0000FF"/>
                </a:solidFill>
                <a:latin typeface="Times-Roman" charset="0"/>
                <a:ea typeface="ヒラギノ角ゴ Pro W3" charset="-128"/>
              </a:rPr>
              <a:t>-</a:t>
            </a:r>
            <a:r>
              <a:rPr lang="fr-FR" altLang="x-none" sz="1800" b="1">
                <a:solidFill>
                  <a:srgbClr val="0000FF"/>
                </a:solidFill>
                <a:latin typeface="Times-Roman" charset="0"/>
              </a:rPr>
              <a:t> </a:t>
            </a:r>
            <a:r>
              <a:rPr lang="en-GB" altLang="x-none" sz="1800" b="1">
                <a:solidFill>
                  <a:srgbClr val="0000FF"/>
                </a:solidFill>
                <a:latin typeface="Times-Roman" charset="0"/>
              </a:rPr>
              <a:t>although the plant obtained its gene from a cyanobacterium, LGT makes it look as though it came from </a:t>
            </a:r>
            <a:r>
              <a:rPr lang="en-GB" altLang="x-none" sz="1800" b="1" i="1">
                <a:solidFill>
                  <a:srgbClr val="0000FF"/>
                </a:solidFill>
                <a:latin typeface="Arial" charset="0"/>
              </a:rPr>
              <a:t>Bacillus</a:t>
            </a:r>
            <a:r>
              <a:rPr lang="en-GB" altLang="x-none" sz="1800">
                <a:latin typeface="Times-Roman" charset="0"/>
              </a:rPr>
              <a:t>. As outlined in the text, there is a fine line that separates inferences drawn from phylogenetic data analysis and the evolutionary process itself. </a:t>
            </a:r>
            <a:r>
              <a:rPr lang="en-GB" altLang="x-none" sz="1800" b="1">
                <a:solidFill>
                  <a:srgbClr val="FF0000"/>
                </a:solidFill>
                <a:latin typeface="Times-Roman" charset="0"/>
              </a:rPr>
              <a:t>Pinning down the role of lateral gene transfer is a very tough problem. </a:t>
            </a:r>
          </a:p>
        </p:txBody>
      </p:sp>
      <p:sp>
        <p:nvSpPr>
          <p:cNvPr id="241670" name="Text Box 6"/>
          <p:cNvSpPr txBox="1">
            <a:spLocks noChangeArrowheads="1"/>
          </p:cNvSpPr>
          <p:nvPr/>
        </p:nvSpPr>
        <p:spPr bwMode="auto">
          <a:xfrm>
            <a:off x="152400" y="6324600"/>
            <a:ext cx="6629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a:latin typeface="Arial" charset="0"/>
              </a:rPr>
              <a:t>Rujan &amp; Martin: Trends Genet 2001 Mar;17(3):113-20.</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ext Box 2"/>
          <p:cNvSpPr txBox="1">
            <a:spLocks noChangeArrowheads="1"/>
          </p:cNvSpPr>
          <p:nvPr/>
        </p:nvSpPr>
        <p:spPr bwMode="auto">
          <a:xfrm>
            <a:off x="0" y="2667000"/>
            <a:ext cx="9144000" cy="13112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spcBef>
                <a:spcPct val="50000"/>
              </a:spcBef>
            </a:pPr>
            <a:r>
              <a:rPr lang="en-GB" altLang="x-none" sz="3200" b="1">
                <a:solidFill>
                  <a:srgbClr val="0000FF"/>
                </a:solidFill>
                <a:latin typeface="Arial" charset="0"/>
                <a:ea typeface="Arial" charset="0"/>
                <a:cs typeface="Arial" charset="0"/>
              </a:rPr>
              <a:t>Evolution by Domains/Motifs</a:t>
            </a:r>
          </a:p>
          <a:p>
            <a:pPr algn="ctr">
              <a:spcBef>
                <a:spcPct val="50000"/>
              </a:spcBef>
            </a:pPr>
            <a:r>
              <a:rPr lang="en-GB" altLang="x-none" sz="3200" b="1">
                <a:solidFill>
                  <a:srgbClr val="0000FF"/>
                </a:solidFill>
                <a:latin typeface="Arial" charset="0"/>
                <a:ea typeface="Arial" charset="0"/>
                <a:cs typeface="Arial" charset="0"/>
              </a:rPr>
              <a:t>Using MEME/MAST programs</a:t>
            </a:r>
            <a:endParaRPr lang="en-GB" altLang="x-none" sz="2400" b="1">
              <a:solidFill>
                <a:srgbClr val="0000FF"/>
              </a:solidFill>
              <a:latin typeface="Arial" charset="0"/>
              <a:ea typeface="Arial" charset="0"/>
              <a:cs typeface="Arial"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Text Box 2"/>
          <p:cNvSpPr txBox="1">
            <a:spLocks noChangeArrowheads="1"/>
          </p:cNvSpPr>
          <p:nvPr/>
        </p:nvSpPr>
        <p:spPr bwMode="auto">
          <a:xfrm>
            <a:off x="381000" y="6096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Simple case: SPO5.11</a:t>
            </a:r>
            <a:endParaRPr lang="en-GB" altLang="x-none" sz="2400"/>
          </a:p>
        </p:txBody>
      </p:sp>
      <p:sp>
        <p:nvSpPr>
          <p:cNvPr id="336899" name="Line 3"/>
          <p:cNvSpPr>
            <a:spLocks noChangeShapeType="1"/>
          </p:cNvSpPr>
          <p:nvPr/>
        </p:nvSpPr>
        <p:spPr bwMode="auto">
          <a:xfrm>
            <a:off x="2590800" y="2362200"/>
            <a:ext cx="5638800" cy="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166915" name="Group 4"/>
          <p:cNvGrpSpPr>
            <a:grpSpLocks/>
          </p:cNvGrpSpPr>
          <p:nvPr/>
        </p:nvGrpSpPr>
        <p:grpSpPr bwMode="auto">
          <a:xfrm>
            <a:off x="0" y="1905000"/>
            <a:ext cx="9144000" cy="2997200"/>
            <a:chOff x="0" y="1216"/>
            <a:chExt cx="5760" cy="1888"/>
          </a:xfrm>
        </p:grpSpPr>
        <p:grpSp>
          <p:nvGrpSpPr>
            <p:cNvPr id="166916" name="Group 5"/>
            <p:cNvGrpSpPr>
              <a:grpSpLocks/>
            </p:cNvGrpSpPr>
            <p:nvPr/>
          </p:nvGrpSpPr>
          <p:grpSpPr bwMode="auto">
            <a:xfrm>
              <a:off x="0" y="1216"/>
              <a:ext cx="5760" cy="1888"/>
              <a:chOff x="0" y="1216"/>
              <a:chExt cx="5760" cy="1888"/>
            </a:xfrm>
          </p:grpSpPr>
          <p:pic>
            <p:nvPicPr>
              <p:cNvPr id="16692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6"/>
                <a:ext cx="5760"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6903" name="Line 7"/>
              <p:cNvSpPr>
                <a:spLocks noChangeShapeType="1"/>
              </p:cNvSpPr>
              <p:nvPr/>
            </p:nvSpPr>
            <p:spPr bwMode="auto">
              <a:xfrm>
                <a:off x="1632" y="1488"/>
                <a:ext cx="0" cy="72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6904" name="Line 8"/>
              <p:cNvSpPr>
                <a:spLocks noChangeShapeType="1"/>
              </p:cNvSpPr>
              <p:nvPr/>
            </p:nvSpPr>
            <p:spPr bwMode="auto">
              <a:xfrm>
                <a:off x="1632" y="2208"/>
                <a:ext cx="96" cy="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6905" name="Line 9"/>
              <p:cNvSpPr>
                <a:spLocks noChangeShapeType="1"/>
              </p:cNvSpPr>
              <p:nvPr/>
            </p:nvSpPr>
            <p:spPr bwMode="auto">
              <a:xfrm>
                <a:off x="1728" y="2208"/>
                <a:ext cx="0" cy="24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6906" name="Line 10"/>
              <p:cNvSpPr>
                <a:spLocks noChangeShapeType="1"/>
              </p:cNvSpPr>
              <p:nvPr/>
            </p:nvSpPr>
            <p:spPr bwMode="auto">
              <a:xfrm>
                <a:off x="1728" y="2448"/>
                <a:ext cx="144" cy="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6907" name="Line 11"/>
              <p:cNvSpPr>
                <a:spLocks noChangeShapeType="1"/>
              </p:cNvSpPr>
              <p:nvPr/>
            </p:nvSpPr>
            <p:spPr bwMode="auto">
              <a:xfrm>
                <a:off x="1872" y="2448"/>
                <a:ext cx="0" cy="24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166917" name="Group 12"/>
            <p:cNvGrpSpPr>
              <a:grpSpLocks/>
            </p:cNvGrpSpPr>
            <p:nvPr/>
          </p:nvGrpSpPr>
          <p:grpSpPr bwMode="auto">
            <a:xfrm>
              <a:off x="5184" y="1488"/>
              <a:ext cx="192" cy="1200"/>
              <a:chOff x="5184" y="1488"/>
              <a:chExt cx="192" cy="1200"/>
            </a:xfrm>
          </p:grpSpPr>
          <p:sp>
            <p:nvSpPr>
              <p:cNvPr id="336909" name="Line 13"/>
              <p:cNvSpPr>
                <a:spLocks noChangeShapeType="1"/>
              </p:cNvSpPr>
              <p:nvPr/>
            </p:nvSpPr>
            <p:spPr bwMode="auto">
              <a:xfrm>
                <a:off x="5184" y="1488"/>
                <a:ext cx="0" cy="72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6910" name="Line 14"/>
              <p:cNvSpPr>
                <a:spLocks noChangeShapeType="1"/>
              </p:cNvSpPr>
              <p:nvPr/>
            </p:nvSpPr>
            <p:spPr bwMode="auto">
              <a:xfrm>
                <a:off x="5376" y="2448"/>
                <a:ext cx="0" cy="24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6911" name="Line 15"/>
              <p:cNvSpPr>
                <a:spLocks noChangeShapeType="1"/>
              </p:cNvSpPr>
              <p:nvPr/>
            </p:nvSpPr>
            <p:spPr bwMode="auto">
              <a:xfrm>
                <a:off x="5232" y="2208"/>
                <a:ext cx="0" cy="24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6912" name="Line 16"/>
              <p:cNvSpPr>
                <a:spLocks noChangeShapeType="1"/>
              </p:cNvSpPr>
              <p:nvPr/>
            </p:nvSpPr>
            <p:spPr bwMode="auto">
              <a:xfrm>
                <a:off x="5232" y="2448"/>
                <a:ext cx="144" cy="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6913" name="Line 17"/>
              <p:cNvSpPr>
                <a:spLocks noChangeShapeType="1"/>
              </p:cNvSpPr>
              <p:nvPr/>
            </p:nvSpPr>
            <p:spPr bwMode="auto">
              <a:xfrm>
                <a:off x="5184" y="2208"/>
                <a:ext cx="48" cy="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336914" name="Line 18"/>
            <p:cNvSpPr>
              <a:spLocks noChangeShapeType="1"/>
            </p:cNvSpPr>
            <p:nvPr/>
          </p:nvSpPr>
          <p:spPr bwMode="auto">
            <a:xfrm>
              <a:off x="1632" y="1488"/>
              <a:ext cx="3552" cy="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6915" name="Line 19"/>
            <p:cNvSpPr>
              <a:spLocks noChangeShapeType="1"/>
            </p:cNvSpPr>
            <p:nvPr/>
          </p:nvSpPr>
          <p:spPr bwMode="auto">
            <a:xfrm>
              <a:off x="1872" y="2688"/>
              <a:ext cx="3504" cy="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84250"/>
            <a:ext cx="9144000"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7938" name="Group 3"/>
          <p:cNvGrpSpPr>
            <a:grpSpLocks/>
          </p:cNvGrpSpPr>
          <p:nvPr/>
        </p:nvGrpSpPr>
        <p:grpSpPr bwMode="auto">
          <a:xfrm>
            <a:off x="2743200" y="2895600"/>
            <a:ext cx="3581400" cy="381000"/>
            <a:chOff x="1728" y="1824"/>
            <a:chExt cx="2256" cy="240"/>
          </a:xfrm>
        </p:grpSpPr>
        <p:sp>
          <p:nvSpPr>
            <p:cNvPr id="337924" name="Line 4"/>
            <p:cNvSpPr>
              <a:spLocks noChangeShapeType="1"/>
            </p:cNvSpPr>
            <p:nvPr/>
          </p:nvSpPr>
          <p:spPr bwMode="auto">
            <a:xfrm>
              <a:off x="1728" y="1824"/>
              <a:ext cx="225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25" name="Line 5"/>
            <p:cNvSpPr>
              <a:spLocks noChangeShapeType="1"/>
            </p:cNvSpPr>
            <p:nvPr/>
          </p:nvSpPr>
          <p:spPr bwMode="auto">
            <a:xfrm>
              <a:off x="1728" y="2064"/>
              <a:ext cx="225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26" name="Line 6"/>
            <p:cNvSpPr>
              <a:spLocks noChangeShapeType="1"/>
            </p:cNvSpPr>
            <p:nvPr/>
          </p:nvSpPr>
          <p:spPr bwMode="auto">
            <a:xfrm flipV="1">
              <a:off x="1728" y="1824"/>
              <a:ext cx="0" cy="24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27" name="Line 7"/>
            <p:cNvSpPr>
              <a:spLocks noChangeShapeType="1"/>
            </p:cNvSpPr>
            <p:nvPr/>
          </p:nvSpPr>
          <p:spPr bwMode="auto">
            <a:xfrm flipV="1">
              <a:off x="3984" y="1824"/>
              <a:ext cx="0" cy="24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337928" name="Group 8"/>
          <p:cNvGrpSpPr>
            <a:grpSpLocks/>
          </p:cNvGrpSpPr>
          <p:nvPr/>
        </p:nvGrpSpPr>
        <p:grpSpPr bwMode="auto">
          <a:xfrm>
            <a:off x="3505200" y="1371600"/>
            <a:ext cx="4876800" cy="1524000"/>
            <a:chOff x="2208" y="864"/>
            <a:chExt cx="3072" cy="960"/>
          </a:xfrm>
        </p:grpSpPr>
        <p:grpSp>
          <p:nvGrpSpPr>
            <p:cNvPr id="168000" name="Group 9"/>
            <p:cNvGrpSpPr>
              <a:grpSpLocks/>
            </p:cNvGrpSpPr>
            <p:nvPr/>
          </p:nvGrpSpPr>
          <p:grpSpPr bwMode="auto">
            <a:xfrm>
              <a:off x="2208" y="1584"/>
              <a:ext cx="2256" cy="240"/>
              <a:chOff x="1728" y="1824"/>
              <a:chExt cx="2256" cy="240"/>
            </a:xfrm>
          </p:grpSpPr>
          <p:sp>
            <p:nvSpPr>
              <p:cNvPr id="337930" name="Line 10"/>
              <p:cNvSpPr>
                <a:spLocks noChangeShapeType="1"/>
              </p:cNvSpPr>
              <p:nvPr/>
            </p:nvSpPr>
            <p:spPr bwMode="auto">
              <a:xfrm>
                <a:off x="1728" y="1824"/>
                <a:ext cx="2256" cy="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31" name="Line 11"/>
              <p:cNvSpPr>
                <a:spLocks noChangeShapeType="1"/>
              </p:cNvSpPr>
              <p:nvPr/>
            </p:nvSpPr>
            <p:spPr bwMode="auto">
              <a:xfrm>
                <a:off x="1728" y="2064"/>
                <a:ext cx="2256" cy="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32" name="Line 12"/>
              <p:cNvSpPr>
                <a:spLocks noChangeShapeType="1"/>
              </p:cNvSpPr>
              <p:nvPr/>
            </p:nvSpPr>
            <p:spPr bwMode="auto">
              <a:xfrm flipV="1">
                <a:off x="1728" y="182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33" name="Line 13"/>
              <p:cNvSpPr>
                <a:spLocks noChangeShapeType="1"/>
              </p:cNvSpPr>
              <p:nvPr/>
            </p:nvSpPr>
            <p:spPr bwMode="auto">
              <a:xfrm flipV="1">
                <a:off x="3984" y="182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168001" name="Group 14"/>
            <p:cNvGrpSpPr>
              <a:grpSpLocks/>
            </p:cNvGrpSpPr>
            <p:nvPr/>
          </p:nvGrpSpPr>
          <p:grpSpPr bwMode="auto">
            <a:xfrm>
              <a:off x="2448" y="1344"/>
              <a:ext cx="2256" cy="240"/>
              <a:chOff x="1728" y="1824"/>
              <a:chExt cx="2256" cy="240"/>
            </a:xfrm>
          </p:grpSpPr>
          <p:sp>
            <p:nvSpPr>
              <p:cNvPr id="337935" name="Line 15"/>
              <p:cNvSpPr>
                <a:spLocks noChangeShapeType="1"/>
              </p:cNvSpPr>
              <p:nvPr/>
            </p:nvSpPr>
            <p:spPr bwMode="auto">
              <a:xfrm>
                <a:off x="1728" y="1824"/>
                <a:ext cx="2256" cy="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36" name="Line 16"/>
              <p:cNvSpPr>
                <a:spLocks noChangeShapeType="1"/>
              </p:cNvSpPr>
              <p:nvPr/>
            </p:nvSpPr>
            <p:spPr bwMode="auto">
              <a:xfrm>
                <a:off x="1728" y="2064"/>
                <a:ext cx="2256" cy="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37" name="Line 17"/>
              <p:cNvSpPr>
                <a:spLocks noChangeShapeType="1"/>
              </p:cNvSpPr>
              <p:nvPr/>
            </p:nvSpPr>
            <p:spPr bwMode="auto">
              <a:xfrm flipV="1">
                <a:off x="1728" y="182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38" name="Line 18"/>
              <p:cNvSpPr>
                <a:spLocks noChangeShapeType="1"/>
              </p:cNvSpPr>
              <p:nvPr/>
            </p:nvSpPr>
            <p:spPr bwMode="auto">
              <a:xfrm flipV="1">
                <a:off x="3984" y="182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168002" name="Group 19"/>
            <p:cNvGrpSpPr>
              <a:grpSpLocks/>
            </p:cNvGrpSpPr>
            <p:nvPr/>
          </p:nvGrpSpPr>
          <p:grpSpPr bwMode="auto">
            <a:xfrm>
              <a:off x="2544" y="1104"/>
              <a:ext cx="2256" cy="240"/>
              <a:chOff x="1728" y="1824"/>
              <a:chExt cx="2256" cy="240"/>
            </a:xfrm>
          </p:grpSpPr>
          <p:sp>
            <p:nvSpPr>
              <p:cNvPr id="337940" name="Line 20"/>
              <p:cNvSpPr>
                <a:spLocks noChangeShapeType="1"/>
              </p:cNvSpPr>
              <p:nvPr/>
            </p:nvSpPr>
            <p:spPr bwMode="auto">
              <a:xfrm>
                <a:off x="1728" y="1824"/>
                <a:ext cx="2256" cy="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41" name="Line 21"/>
              <p:cNvSpPr>
                <a:spLocks noChangeShapeType="1"/>
              </p:cNvSpPr>
              <p:nvPr/>
            </p:nvSpPr>
            <p:spPr bwMode="auto">
              <a:xfrm>
                <a:off x="1728" y="2064"/>
                <a:ext cx="2256" cy="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42" name="Line 22"/>
              <p:cNvSpPr>
                <a:spLocks noChangeShapeType="1"/>
              </p:cNvSpPr>
              <p:nvPr/>
            </p:nvSpPr>
            <p:spPr bwMode="auto">
              <a:xfrm flipV="1">
                <a:off x="1728" y="182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43" name="Line 23"/>
              <p:cNvSpPr>
                <a:spLocks noChangeShapeType="1"/>
              </p:cNvSpPr>
              <p:nvPr/>
            </p:nvSpPr>
            <p:spPr bwMode="auto">
              <a:xfrm flipV="1">
                <a:off x="3984" y="182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168003" name="Group 24"/>
            <p:cNvGrpSpPr>
              <a:grpSpLocks/>
            </p:cNvGrpSpPr>
            <p:nvPr/>
          </p:nvGrpSpPr>
          <p:grpSpPr bwMode="auto">
            <a:xfrm>
              <a:off x="3024" y="864"/>
              <a:ext cx="2256" cy="240"/>
              <a:chOff x="1728" y="1824"/>
              <a:chExt cx="2256" cy="240"/>
            </a:xfrm>
          </p:grpSpPr>
          <p:sp>
            <p:nvSpPr>
              <p:cNvPr id="337945" name="Line 25"/>
              <p:cNvSpPr>
                <a:spLocks noChangeShapeType="1"/>
              </p:cNvSpPr>
              <p:nvPr/>
            </p:nvSpPr>
            <p:spPr bwMode="auto">
              <a:xfrm>
                <a:off x="1728" y="1824"/>
                <a:ext cx="2256" cy="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46" name="Line 26"/>
              <p:cNvSpPr>
                <a:spLocks noChangeShapeType="1"/>
              </p:cNvSpPr>
              <p:nvPr/>
            </p:nvSpPr>
            <p:spPr bwMode="auto">
              <a:xfrm>
                <a:off x="1728" y="2064"/>
                <a:ext cx="2256" cy="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47" name="Line 27"/>
              <p:cNvSpPr>
                <a:spLocks noChangeShapeType="1"/>
              </p:cNvSpPr>
              <p:nvPr/>
            </p:nvSpPr>
            <p:spPr bwMode="auto">
              <a:xfrm flipV="1">
                <a:off x="1728" y="182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48" name="Line 28"/>
              <p:cNvSpPr>
                <a:spLocks noChangeShapeType="1"/>
              </p:cNvSpPr>
              <p:nvPr/>
            </p:nvSpPr>
            <p:spPr bwMode="auto">
              <a:xfrm flipV="1">
                <a:off x="3984" y="182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grpSp>
        <p:nvGrpSpPr>
          <p:cNvPr id="337949" name="Group 29"/>
          <p:cNvGrpSpPr>
            <a:grpSpLocks/>
          </p:cNvGrpSpPr>
          <p:nvPr/>
        </p:nvGrpSpPr>
        <p:grpSpPr bwMode="auto">
          <a:xfrm>
            <a:off x="4038600" y="3276600"/>
            <a:ext cx="3505200" cy="1905000"/>
            <a:chOff x="2544" y="2064"/>
            <a:chExt cx="2208" cy="1200"/>
          </a:xfrm>
        </p:grpSpPr>
        <p:grpSp>
          <p:nvGrpSpPr>
            <p:cNvPr id="167975" name="Group 30"/>
            <p:cNvGrpSpPr>
              <a:grpSpLocks/>
            </p:cNvGrpSpPr>
            <p:nvPr/>
          </p:nvGrpSpPr>
          <p:grpSpPr bwMode="auto">
            <a:xfrm>
              <a:off x="2544" y="2064"/>
              <a:ext cx="1872" cy="240"/>
              <a:chOff x="2544" y="2064"/>
              <a:chExt cx="1872" cy="240"/>
            </a:xfrm>
          </p:grpSpPr>
          <p:sp>
            <p:nvSpPr>
              <p:cNvPr id="337951" name="Line 31"/>
              <p:cNvSpPr>
                <a:spLocks noChangeShapeType="1"/>
              </p:cNvSpPr>
              <p:nvPr/>
            </p:nvSpPr>
            <p:spPr bwMode="auto">
              <a:xfrm>
                <a:off x="2544" y="2064"/>
                <a:ext cx="1872"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52" name="Line 32"/>
              <p:cNvSpPr>
                <a:spLocks noChangeShapeType="1"/>
              </p:cNvSpPr>
              <p:nvPr/>
            </p:nvSpPr>
            <p:spPr bwMode="auto">
              <a:xfrm>
                <a:off x="2544" y="2304"/>
                <a:ext cx="1872"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53" name="Line 33"/>
              <p:cNvSpPr>
                <a:spLocks noChangeShapeType="1"/>
              </p:cNvSpPr>
              <p:nvPr/>
            </p:nvSpPr>
            <p:spPr bwMode="auto">
              <a:xfrm flipV="1">
                <a:off x="2544" y="2064"/>
                <a:ext cx="0" cy="24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54" name="Line 34"/>
              <p:cNvSpPr>
                <a:spLocks noChangeShapeType="1"/>
              </p:cNvSpPr>
              <p:nvPr/>
            </p:nvSpPr>
            <p:spPr bwMode="auto">
              <a:xfrm flipV="1">
                <a:off x="4416" y="2064"/>
                <a:ext cx="0" cy="24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167976" name="Group 35"/>
            <p:cNvGrpSpPr>
              <a:grpSpLocks/>
            </p:cNvGrpSpPr>
            <p:nvPr/>
          </p:nvGrpSpPr>
          <p:grpSpPr bwMode="auto">
            <a:xfrm>
              <a:off x="2544" y="2304"/>
              <a:ext cx="1872" cy="240"/>
              <a:chOff x="1728" y="1824"/>
              <a:chExt cx="2256" cy="240"/>
            </a:xfrm>
          </p:grpSpPr>
          <p:sp>
            <p:nvSpPr>
              <p:cNvPr id="337956" name="Line 36"/>
              <p:cNvSpPr>
                <a:spLocks noChangeShapeType="1"/>
              </p:cNvSpPr>
              <p:nvPr/>
            </p:nvSpPr>
            <p:spPr bwMode="auto">
              <a:xfrm>
                <a:off x="1728" y="1824"/>
                <a:ext cx="2256"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57" name="Line 37"/>
              <p:cNvSpPr>
                <a:spLocks noChangeShapeType="1"/>
              </p:cNvSpPr>
              <p:nvPr/>
            </p:nvSpPr>
            <p:spPr bwMode="auto">
              <a:xfrm>
                <a:off x="1728" y="2064"/>
                <a:ext cx="2256"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58" name="Line 38"/>
              <p:cNvSpPr>
                <a:spLocks noChangeShapeType="1"/>
              </p:cNvSpPr>
              <p:nvPr/>
            </p:nvSpPr>
            <p:spPr bwMode="auto">
              <a:xfrm flipV="1">
                <a:off x="1728" y="1824"/>
                <a:ext cx="0" cy="24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59" name="Line 39"/>
              <p:cNvSpPr>
                <a:spLocks noChangeShapeType="1"/>
              </p:cNvSpPr>
              <p:nvPr/>
            </p:nvSpPr>
            <p:spPr bwMode="auto">
              <a:xfrm flipV="1">
                <a:off x="3984" y="1824"/>
                <a:ext cx="0" cy="24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167977" name="Group 40"/>
            <p:cNvGrpSpPr>
              <a:grpSpLocks/>
            </p:cNvGrpSpPr>
            <p:nvPr/>
          </p:nvGrpSpPr>
          <p:grpSpPr bwMode="auto">
            <a:xfrm>
              <a:off x="2544" y="2544"/>
              <a:ext cx="1872" cy="240"/>
              <a:chOff x="1728" y="1824"/>
              <a:chExt cx="2256" cy="240"/>
            </a:xfrm>
          </p:grpSpPr>
          <p:sp>
            <p:nvSpPr>
              <p:cNvPr id="337961" name="Line 41"/>
              <p:cNvSpPr>
                <a:spLocks noChangeShapeType="1"/>
              </p:cNvSpPr>
              <p:nvPr/>
            </p:nvSpPr>
            <p:spPr bwMode="auto">
              <a:xfrm>
                <a:off x="1728" y="1824"/>
                <a:ext cx="2256"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62" name="Line 42"/>
              <p:cNvSpPr>
                <a:spLocks noChangeShapeType="1"/>
              </p:cNvSpPr>
              <p:nvPr/>
            </p:nvSpPr>
            <p:spPr bwMode="auto">
              <a:xfrm>
                <a:off x="1728" y="2064"/>
                <a:ext cx="2256"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63" name="Line 43"/>
              <p:cNvSpPr>
                <a:spLocks noChangeShapeType="1"/>
              </p:cNvSpPr>
              <p:nvPr/>
            </p:nvSpPr>
            <p:spPr bwMode="auto">
              <a:xfrm flipV="1">
                <a:off x="1728" y="1824"/>
                <a:ext cx="0" cy="24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64" name="Line 44"/>
              <p:cNvSpPr>
                <a:spLocks noChangeShapeType="1"/>
              </p:cNvSpPr>
              <p:nvPr/>
            </p:nvSpPr>
            <p:spPr bwMode="auto">
              <a:xfrm flipV="1">
                <a:off x="3984" y="1824"/>
                <a:ext cx="0" cy="24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167978" name="Group 45"/>
            <p:cNvGrpSpPr>
              <a:grpSpLocks/>
            </p:cNvGrpSpPr>
            <p:nvPr/>
          </p:nvGrpSpPr>
          <p:grpSpPr bwMode="auto">
            <a:xfrm>
              <a:off x="2688" y="2784"/>
              <a:ext cx="1872" cy="240"/>
              <a:chOff x="1728" y="1824"/>
              <a:chExt cx="2256" cy="240"/>
            </a:xfrm>
          </p:grpSpPr>
          <p:sp>
            <p:nvSpPr>
              <p:cNvPr id="337966" name="Line 46"/>
              <p:cNvSpPr>
                <a:spLocks noChangeShapeType="1"/>
              </p:cNvSpPr>
              <p:nvPr/>
            </p:nvSpPr>
            <p:spPr bwMode="auto">
              <a:xfrm>
                <a:off x="1728" y="1824"/>
                <a:ext cx="2256"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67" name="Line 47"/>
              <p:cNvSpPr>
                <a:spLocks noChangeShapeType="1"/>
              </p:cNvSpPr>
              <p:nvPr/>
            </p:nvSpPr>
            <p:spPr bwMode="auto">
              <a:xfrm>
                <a:off x="1728" y="2064"/>
                <a:ext cx="2256"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68" name="Line 48"/>
              <p:cNvSpPr>
                <a:spLocks noChangeShapeType="1"/>
              </p:cNvSpPr>
              <p:nvPr/>
            </p:nvSpPr>
            <p:spPr bwMode="auto">
              <a:xfrm flipV="1">
                <a:off x="1728" y="1824"/>
                <a:ext cx="0" cy="24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69" name="Line 49"/>
              <p:cNvSpPr>
                <a:spLocks noChangeShapeType="1"/>
              </p:cNvSpPr>
              <p:nvPr/>
            </p:nvSpPr>
            <p:spPr bwMode="auto">
              <a:xfrm flipV="1">
                <a:off x="3984" y="1824"/>
                <a:ext cx="0" cy="24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167979" name="Group 50"/>
            <p:cNvGrpSpPr>
              <a:grpSpLocks/>
            </p:cNvGrpSpPr>
            <p:nvPr/>
          </p:nvGrpSpPr>
          <p:grpSpPr bwMode="auto">
            <a:xfrm>
              <a:off x="2880" y="3024"/>
              <a:ext cx="1872" cy="240"/>
              <a:chOff x="1728" y="1824"/>
              <a:chExt cx="2256" cy="240"/>
            </a:xfrm>
          </p:grpSpPr>
          <p:sp>
            <p:nvSpPr>
              <p:cNvPr id="337971" name="Line 51"/>
              <p:cNvSpPr>
                <a:spLocks noChangeShapeType="1"/>
              </p:cNvSpPr>
              <p:nvPr/>
            </p:nvSpPr>
            <p:spPr bwMode="auto">
              <a:xfrm>
                <a:off x="1728" y="1824"/>
                <a:ext cx="2256"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72" name="Line 52"/>
              <p:cNvSpPr>
                <a:spLocks noChangeShapeType="1"/>
              </p:cNvSpPr>
              <p:nvPr/>
            </p:nvSpPr>
            <p:spPr bwMode="auto">
              <a:xfrm>
                <a:off x="1728" y="2064"/>
                <a:ext cx="2256"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73" name="Line 53"/>
              <p:cNvSpPr>
                <a:spLocks noChangeShapeType="1"/>
              </p:cNvSpPr>
              <p:nvPr/>
            </p:nvSpPr>
            <p:spPr bwMode="auto">
              <a:xfrm flipV="1">
                <a:off x="1728" y="1824"/>
                <a:ext cx="0" cy="24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74" name="Line 54"/>
              <p:cNvSpPr>
                <a:spLocks noChangeShapeType="1"/>
              </p:cNvSpPr>
              <p:nvPr/>
            </p:nvSpPr>
            <p:spPr bwMode="auto">
              <a:xfrm flipV="1">
                <a:off x="3984" y="1824"/>
                <a:ext cx="0" cy="24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sp>
        <p:nvSpPr>
          <p:cNvPr id="337975" name="Text Box 55"/>
          <p:cNvSpPr txBox="1">
            <a:spLocks noChangeArrowheads="1"/>
          </p:cNvSpPr>
          <p:nvPr/>
        </p:nvSpPr>
        <p:spPr bwMode="auto">
          <a:xfrm>
            <a:off x="152400" y="457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SPO10.135</a:t>
            </a:r>
            <a:endParaRPr lang="en-GB" altLang="x-none" sz="2400"/>
          </a:p>
        </p:txBody>
      </p:sp>
      <p:sp>
        <p:nvSpPr>
          <p:cNvPr id="337976" name="Line 56"/>
          <p:cNvSpPr>
            <a:spLocks noChangeShapeType="1"/>
          </p:cNvSpPr>
          <p:nvPr/>
        </p:nvSpPr>
        <p:spPr bwMode="auto">
          <a:xfrm>
            <a:off x="1752600" y="1371600"/>
            <a:ext cx="0" cy="1981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77" name="Line 57"/>
          <p:cNvSpPr>
            <a:spLocks noChangeShapeType="1"/>
          </p:cNvSpPr>
          <p:nvPr/>
        </p:nvSpPr>
        <p:spPr bwMode="auto">
          <a:xfrm>
            <a:off x="1752600" y="3352800"/>
            <a:ext cx="0" cy="1828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337978" name="Group 58"/>
          <p:cNvGrpSpPr>
            <a:grpSpLocks/>
          </p:cNvGrpSpPr>
          <p:nvPr/>
        </p:nvGrpSpPr>
        <p:grpSpPr bwMode="auto">
          <a:xfrm>
            <a:off x="4419600" y="5181600"/>
            <a:ext cx="685800" cy="1371600"/>
            <a:chOff x="2784" y="3264"/>
            <a:chExt cx="432" cy="864"/>
          </a:xfrm>
        </p:grpSpPr>
        <p:sp>
          <p:nvSpPr>
            <p:cNvPr id="337979" name="Line 59"/>
            <p:cNvSpPr>
              <a:spLocks noChangeShapeType="1"/>
            </p:cNvSpPr>
            <p:nvPr/>
          </p:nvSpPr>
          <p:spPr bwMode="auto">
            <a:xfrm flipV="1">
              <a:off x="2784" y="3264"/>
              <a:ext cx="0" cy="76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80" name="Text Box 60"/>
            <p:cNvSpPr txBox="1">
              <a:spLocks noChangeArrowheads="1"/>
            </p:cNvSpPr>
            <p:nvPr/>
          </p:nvSpPr>
          <p:spPr bwMode="auto">
            <a:xfrm>
              <a:off x="2832" y="384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12</a:t>
              </a:r>
              <a:endParaRPr lang="en-GB" altLang="x-none" sz="2400"/>
            </a:p>
          </p:txBody>
        </p:sp>
      </p:grpSp>
      <p:grpSp>
        <p:nvGrpSpPr>
          <p:cNvPr id="337981" name="Group 61"/>
          <p:cNvGrpSpPr>
            <a:grpSpLocks/>
          </p:cNvGrpSpPr>
          <p:nvPr/>
        </p:nvGrpSpPr>
        <p:grpSpPr bwMode="auto">
          <a:xfrm>
            <a:off x="2667000" y="5181600"/>
            <a:ext cx="1524000" cy="1600200"/>
            <a:chOff x="1680" y="3264"/>
            <a:chExt cx="960" cy="1008"/>
          </a:xfrm>
        </p:grpSpPr>
        <p:sp>
          <p:nvSpPr>
            <p:cNvPr id="337982" name="Line 62"/>
            <p:cNvSpPr>
              <a:spLocks noChangeShapeType="1"/>
            </p:cNvSpPr>
            <p:nvPr/>
          </p:nvSpPr>
          <p:spPr bwMode="auto">
            <a:xfrm flipV="1">
              <a:off x="2304" y="3264"/>
              <a:ext cx="0" cy="72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83" name="Line 63"/>
            <p:cNvSpPr>
              <a:spLocks noChangeShapeType="1"/>
            </p:cNvSpPr>
            <p:nvPr/>
          </p:nvSpPr>
          <p:spPr bwMode="auto">
            <a:xfrm flipV="1">
              <a:off x="1872" y="3264"/>
              <a:ext cx="0" cy="72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84" name="Text Box 64"/>
            <p:cNvSpPr txBox="1">
              <a:spLocks noChangeArrowheads="1"/>
            </p:cNvSpPr>
            <p:nvPr/>
          </p:nvSpPr>
          <p:spPr bwMode="auto">
            <a:xfrm>
              <a:off x="1680" y="3984"/>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FF00"/>
                  </a:solidFill>
                </a:rPr>
                <a:t>6          6</a:t>
              </a:r>
              <a:endParaRPr lang="en-GB" altLang="x-none" sz="2400">
                <a:solidFill>
                  <a:srgbClr val="00FF00"/>
                </a:solidFill>
              </a:endParaRPr>
            </a:p>
          </p:txBody>
        </p:sp>
      </p:grpSp>
      <p:grpSp>
        <p:nvGrpSpPr>
          <p:cNvPr id="337985" name="Group 65"/>
          <p:cNvGrpSpPr>
            <a:grpSpLocks/>
          </p:cNvGrpSpPr>
          <p:nvPr/>
        </p:nvGrpSpPr>
        <p:grpSpPr bwMode="auto">
          <a:xfrm>
            <a:off x="2971800" y="152400"/>
            <a:ext cx="1447800" cy="1219200"/>
            <a:chOff x="1872" y="96"/>
            <a:chExt cx="912" cy="768"/>
          </a:xfrm>
        </p:grpSpPr>
        <p:sp>
          <p:nvSpPr>
            <p:cNvPr id="337986" name="Line 66"/>
            <p:cNvSpPr>
              <a:spLocks noChangeShapeType="1"/>
            </p:cNvSpPr>
            <p:nvPr/>
          </p:nvSpPr>
          <p:spPr bwMode="auto">
            <a:xfrm>
              <a:off x="2064" y="384"/>
              <a:ext cx="0" cy="480"/>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87" name="Line 67"/>
            <p:cNvSpPr>
              <a:spLocks noChangeShapeType="1"/>
            </p:cNvSpPr>
            <p:nvPr/>
          </p:nvSpPr>
          <p:spPr bwMode="auto">
            <a:xfrm>
              <a:off x="2400" y="384"/>
              <a:ext cx="0" cy="48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88" name="Line 68"/>
            <p:cNvSpPr>
              <a:spLocks noChangeShapeType="1"/>
            </p:cNvSpPr>
            <p:nvPr/>
          </p:nvSpPr>
          <p:spPr bwMode="auto">
            <a:xfrm>
              <a:off x="2592" y="384"/>
              <a:ext cx="0" cy="48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89" name="Text Box 69"/>
            <p:cNvSpPr txBox="1">
              <a:spLocks noChangeArrowheads="1"/>
            </p:cNvSpPr>
            <p:nvPr/>
          </p:nvSpPr>
          <p:spPr bwMode="auto">
            <a:xfrm>
              <a:off x="1872" y="96"/>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800080"/>
                  </a:solidFill>
                </a:rPr>
                <a:t>11</a:t>
              </a:r>
              <a:r>
                <a:rPr lang="en-GB" altLang="x-none" sz="2400" b="1"/>
                <a:t>     </a:t>
              </a:r>
              <a:r>
                <a:rPr lang="en-GB" altLang="x-none" sz="2400" b="1">
                  <a:solidFill>
                    <a:srgbClr val="00FF00"/>
                  </a:solidFill>
                </a:rPr>
                <a:t>6   6</a:t>
              </a:r>
              <a:endParaRPr lang="en-GB" altLang="x-none" sz="2400"/>
            </a:p>
          </p:txBody>
        </p:sp>
      </p:grpSp>
      <p:grpSp>
        <p:nvGrpSpPr>
          <p:cNvPr id="337990" name="Group 70"/>
          <p:cNvGrpSpPr>
            <a:grpSpLocks/>
          </p:cNvGrpSpPr>
          <p:nvPr/>
        </p:nvGrpSpPr>
        <p:grpSpPr bwMode="auto">
          <a:xfrm>
            <a:off x="4800600" y="2895600"/>
            <a:ext cx="3124200" cy="3657600"/>
            <a:chOff x="3024" y="1824"/>
            <a:chExt cx="1968" cy="2304"/>
          </a:xfrm>
        </p:grpSpPr>
        <p:grpSp>
          <p:nvGrpSpPr>
            <p:cNvPr id="167952" name="Group 71"/>
            <p:cNvGrpSpPr>
              <a:grpSpLocks/>
            </p:cNvGrpSpPr>
            <p:nvPr/>
          </p:nvGrpSpPr>
          <p:grpSpPr bwMode="auto">
            <a:xfrm>
              <a:off x="3024" y="1824"/>
              <a:ext cx="960" cy="1440"/>
              <a:chOff x="3024" y="1824"/>
              <a:chExt cx="960" cy="1440"/>
            </a:xfrm>
          </p:grpSpPr>
          <p:sp>
            <p:nvSpPr>
              <p:cNvPr id="337992" name="Line 72"/>
              <p:cNvSpPr>
                <a:spLocks noChangeShapeType="1"/>
              </p:cNvSpPr>
              <p:nvPr/>
            </p:nvSpPr>
            <p:spPr bwMode="auto">
              <a:xfrm flipV="1">
                <a:off x="3648" y="206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93" name="Line 73"/>
              <p:cNvSpPr>
                <a:spLocks noChangeShapeType="1"/>
              </p:cNvSpPr>
              <p:nvPr/>
            </p:nvSpPr>
            <p:spPr bwMode="auto">
              <a:xfrm flipV="1">
                <a:off x="3024" y="182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94" name="Line 74"/>
              <p:cNvSpPr>
                <a:spLocks noChangeShapeType="1"/>
              </p:cNvSpPr>
              <p:nvPr/>
            </p:nvSpPr>
            <p:spPr bwMode="auto">
              <a:xfrm flipV="1">
                <a:off x="3696" y="230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95" name="Line 75"/>
              <p:cNvSpPr>
                <a:spLocks noChangeShapeType="1"/>
              </p:cNvSpPr>
              <p:nvPr/>
            </p:nvSpPr>
            <p:spPr bwMode="auto">
              <a:xfrm flipV="1">
                <a:off x="3696" y="254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96" name="Line 76"/>
              <p:cNvSpPr>
                <a:spLocks noChangeShapeType="1"/>
              </p:cNvSpPr>
              <p:nvPr/>
            </p:nvSpPr>
            <p:spPr bwMode="auto">
              <a:xfrm flipV="1">
                <a:off x="3792" y="278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97" name="Line 77"/>
              <p:cNvSpPr>
                <a:spLocks noChangeShapeType="1"/>
              </p:cNvSpPr>
              <p:nvPr/>
            </p:nvSpPr>
            <p:spPr bwMode="auto">
              <a:xfrm flipV="1">
                <a:off x="3984" y="302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167953" name="Group 78"/>
            <p:cNvGrpSpPr>
              <a:grpSpLocks/>
            </p:cNvGrpSpPr>
            <p:nvPr/>
          </p:nvGrpSpPr>
          <p:grpSpPr bwMode="auto">
            <a:xfrm>
              <a:off x="4128" y="3264"/>
              <a:ext cx="864" cy="864"/>
              <a:chOff x="4128" y="3264"/>
              <a:chExt cx="864" cy="864"/>
            </a:xfrm>
          </p:grpSpPr>
          <p:grpSp>
            <p:nvGrpSpPr>
              <p:cNvPr id="167954" name="Group 79"/>
              <p:cNvGrpSpPr>
                <a:grpSpLocks/>
              </p:cNvGrpSpPr>
              <p:nvPr/>
            </p:nvGrpSpPr>
            <p:grpSpPr bwMode="auto">
              <a:xfrm>
                <a:off x="4128" y="3264"/>
                <a:ext cx="432" cy="864"/>
                <a:chOff x="4128" y="3264"/>
                <a:chExt cx="432" cy="864"/>
              </a:xfrm>
            </p:grpSpPr>
            <p:sp>
              <p:nvSpPr>
                <p:cNvPr id="338000" name="Line 80"/>
                <p:cNvSpPr>
                  <a:spLocks noChangeShapeType="1"/>
                </p:cNvSpPr>
                <p:nvPr/>
              </p:nvSpPr>
              <p:spPr bwMode="auto">
                <a:xfrm flipV="1">
                  <a:off x="4128" y="3264"/>
                  <a:ext cx="0" cy="76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001" name="Text Box 81"/>
                <p:cNvSpPr txBox="1">
                  <a:spLocks noChangeArrowheads="1"/>
                </p:cNvSpPr>
                <p:nvPr/>
              </p:nvSpPr>
              <p:spPr bwMode="auto">
                <a:xfrm>
                  <a:off x="4176" y="384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FF00"/>
                      </a:solidFill>
                    </a:rPr>
                    <a:t>5</a:t>
                  </a:r>
                  <a:endParaRPr lang="en-GB" altLang="x-none" sz="2400">
                    <a:solidFill>
                      <a:srgbClr val="FFFF00"/>
                    </a:solidFill>
                  </a:endParaRPr>
                </a:p>
              </p:txBody>
            </p:sp>
          </p:grpSp>
          <p:grpSp>
            <p:nvGrpSpPr>
              <p:cNvPr id="167955" name="Group 82"/>
              <p:cNvGrpSpPr>
                <a:grpSpLocks/>
              </p:cNvGrpSpPr>
              <p:nvPr/>
            </p:nvGrpSpPr>
            <p:grpSpPr bwMode="auto">
              <a:xfrm>
                <a:off x="4560" y="3264"/>
                <a:ext cx="432" cy="864"/>
                <a:chOff x="4560" y="3264"/>
                <a:chExt cx="432" cy="864"/>
              </a:xfrm>
            </p:grpSpPr>
            <p:sp>
              <p:nvSpPr>
                <p:cNvPr id="338003" name="Line 83"/>
                <p:cNvSpPr>
                  <a:spLocks noChangeShapeType="1"/>
                </p:cNvSpPr>
                <p:nvPr/>
              </p:nvSpPr>
              <p:spPr bwMode="auto">
                <a:xfrm flipV="1">
                  <a:off x="4560" y="3264"/>
                  <a:ext cx="0" cy="768"/>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004" name="Text Box 84"/>
                <p:cNvSpPr txBox="1">
                  <a:spLocks noChangeArrowheads="1"/>
                </p:cNvSpPr>
                <p:nvPr/>
              </p:nvSpPr>
              <p:spPr bwMode="auto">
                <a:xfrm>
                  <a:off x="4608" y="384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chemeClr val="hlink"/>
                      </a:solidFill>
                    </a:rPr>
                    <a:t>7</a:t>
                  </a:r>
                  <a:endParaRPr lang="en-GB" altLang="x-none" sz="2400">
                    <a:solidFill>
                      <a:srgbClr val="FFFF00"/>
                    </a:solidFill>
                  </a:endParaRPr>
                </a:p>
              </p:txBody>
            </p:sp>
          </p:grpSp>
        </p:grpSp>
      </p:grpSp>
      <p:sp>
        <p:nvSpPr>
          <p:cNvPr id="338005" name="Text Box 85"/>
          <p:cNvSpPr txBox="1">
            <a:spLocks noChangeArrowheads="1"/>
          </p:cNvSpPr>
          <p:nvPr/>
        </p:nvSpPr>
        <p:spPr bwMode="auto">
          <a:xfrm>
            <a:off x="7239000" y="28956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ancestor?</a:t>
            </a:r>
            <a:endParaRPr lang="en-GB" altLang="x-none" sz="2400"/>
          </a:p>
        </p:txBody>
      </p:sp>
      <p:grpSp>
        <p:nvGrpSpPr>
          <p:cNvPr id="338006" name="Group 86"/>
          <p:cNvGrpSpPr>
            <a:grpSpLocks/>
          </p:cNvGrpSpPr>
          <p:nvPr/>
        </p:nvGrpSpPr>
        <p:grpSpPr bwMode="auto">
          <a:xfrm>
            <a:off x="7010400" y="1981200"/>
            <a:ext cx="2133600" cy="2681288"/>
            <a:chOff x="4416" y="1248"/>
            <a:chExt cx="1344" cy="1689"/>
          </a:xfrm>
        </p:grpSpPr>
        <p:sp>
          <p:nvSpPr>
            <p:cNvPr id="338007" name="Text Box 87"/>
            <p:cNvSpPr txBox="1">
              <a:spLocks noChangeArrowheads="1"/>
            </p:cNvSpPr>
            <p:nvPr/>
          </p:nvSpPr>
          <p:spPr bwMode="auto">
            <a:xfrm>
              <a:off x="4704" y="1248"/>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Expansion</a:t>
              </a:r>
              <a:endParaRPr lang="en-GB" altLang="x-none" sz="2400"/>
            </a:p>
          </p:txBody>
        </p:sp>
        <p:sp>
          <p:nvSpPr>
            <p:cNvPr id="338008" name="Text Box 88"/>
            <p:cNvSpPr txBox="1">
              <a:spLocks noChangeArrowheads="1"/>
            </p:cNvSpPr>
            <p:nvPr/>
          </p:nvSpPr>
          <p:spPr bwMode="auto">
            <a:xfrm>
              <a:off x="4416" y="2304"/>
              <a:ext cx="134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Degradation/</a:t>
              </a:r>
            </a:p>
            <a:p>
              <a:pPr>
                <a:spcBef>
                  <a:spcPct val="50000"/>
                </a:spcBef>
                <a:defRPr/>
              </a:pPr>
              <a:r>
                <a:rPr lang="en-GB" altLang="x-none" sz="2400" b="1">
                  <a:solidFill>
                    <a:srgbClr val="FF0000"/>
                  </a:solidFill>
                </a:rPr>
                <a:t>Expansion</a:t>
              </a:r>
              <a:endParaRPr lang="en-GB" altLang="x-none" sz="24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37928"/>
                                        </p:tgtEl>
                                        <p:attrNameLst>
                                          <p:attrName>style.visibility</p:attrName>
                                        </p:attrNameLst>
                                      </p:cBhvr>
                                      <p:to>
                                        <p:strVal val="visible"/>
                                      </p:to>
                                    </p:set>
                                    <p:anim calcmode="lin" valueType="num">
                                      <p:cBhvr additive="base">
                                        <p:cTn id="7" dur="500" fill="hold"/>
                                        <p:tgtEl>
                                          <p:spTgt spid="337928"/>
                                        </p:tgtEl>
                                        <p:attrNameLst>
                                          <p:attrName>ppt_x</p:attrName>
                                        </p:attrNameLst>
                                      </p:cBhvr>
                                      <p:tavLst>
                                        <p:tav tm="0">
                                          <p:val>
                                            <p:strVal val="0-#ppt_w/2"/>
                                          </p:val>
                                        </p:tav>
                                        <p:tav tm="100000">
                                          <p:val>
                                            <p:strVal val="#ppt_x"/>
                                          </p:val>
                                        </p:tav>
                                      </p:tavLst>
                                    </p:anim>
                                    <p:anim calcmode="lin" valueType="num">
                                      <p:cBhvr additive="base">
                                        <p:cTn id="8" dur="500" fill="hold"/>
                                        <p:tgtEl>
                                          <p:spTgt spid="33792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Zoum"/>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37949"/>
                                        </p:tgtEl>
                                        <p:attrNameLst>
                                          <p:attrName>style.visibility</p:attrName>
                                        </p:attrNameLst>
                                      </p:cBhvr>
                                      <p:to>
                                        <p:strVal val="visible"/>
                                      </p:to>
                                    </p:set>
                                    <p:anim calcmode="lin" valueType="num">
                                      <p:cBhvr additive="base">
                                        <p:cTn id="13" dur="500" fill="hold"/>
                                        <p:tgtEl>
                                          <p:spTgt spid="337949"/>
                                        </p:tgtEl>
                                        <p:attrNameLst>
                                          <p:attrName>ppt_x</p:attrName>
                                        </p:attrNameLst>
                                      </p:cBhvr>
                                      <p:tavLst>
                                        <p:tav tm="0">
                                          <p:val>
                                            <p:strVal val="0-#ppt_w/2"/>
                                          </p:val>
                                        </p:tav>
                                        <p:tav tm="100000">
                                          <p:val>
                                            <p:strVal val="#ppt_x"/>
                                          </p:val>
                                        </p:tav>
                                      </p:tavLst>
                                    </p:anim>
                                    <p:anim calcmode="lin" valueType="num">
                                      <p:cBhvr additive="base">
                                        <p:cTn id="14" dur="500" fill="hold"/>
                                        <p:tgtEl>
                                          <p:spTgt spid="33794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Zoum"/>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337990"/>
                                        </p:tgtEl>
                                        <p:attrNameLst>
                                          <p:attrName>style.visibility</p:attrName>
                                        </p:attrNameLst>
                                      </p:cBhvr>
                                      <p:to>
                                        <p:strVal val="visible"/>
                                      </p:to>
                                    </p:set>
                                    <p:animEffect transition="in" filter="wipe(left)">
                                      <p:cBhvr>
                                        <p:cTn id="19" dur="500"/>
                                        <p:tgtEl>
                                          <p:spTgt spid="33799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337978"/>
                                        </p:tgtEl>
                                        <p:attrNameLst>
                                          <p:attrName>style.visibility</p:attrName>
                                        </p:attrNameLst>
                                      </p:cBhvr>
                                      <p:to>
                                        <p:strVal val="visible"/>
                                      </p:to>
                                    </p:set>
                                    <p:animEffect transition="in" filter="wipe(left)">
                                      <p:cBhvr>
                                        <p:cTn id="24" dur="500"/>
                                        <p:tgtEl>
                                          <p:spTgt spid="33797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337981"/>
                                        </p:tgtEl>
                                        <p:attrNameLst>
                                          <p:attrName>style.visibility</p:attrName>
                                        </p:attrNameLst>
                                      </p:cBhvr>
                                      <p:to>
                                        <p:strVal val="visible"/>
                                      </p:to>
                                    </p:set>
                                    <p:animEffect transition="in" filter="wipe(left)">
                                      <p:cBhvr>
                                        <p:cTn id="29" dur="500"/>
                                        <p:tgtEl>
                                          <p:spTgt spid="33798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337985"/>
                                        </p:tgtEl>
                                        <p:attrNameLst>
                                          <p:attrName>style.visibility</p:attrName>
                                        </p:attrNameLst>
                                      </p:cBhvr>
                                      <p:to>
                                        <p:strVal val="visible"/>
                                      </p:to>
                                    </p:set>
                                    <p:animEffect transition="in" filter="wipe(left)">
                                      <p:cBhvr>
                                        <p:cTn id="34" dur="500"/>
                                        <p:tgtEl>
                                          <p:spTgt spid="33798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38005">
                                            <p:txEl>
                                              <p:pRg st="0" end="0"/>
                                            </p:txEl>
                                          </p:spTgt>
                                        </p:tgtEl>
                                        <p:attrNameLst>
                                          <p:attrName>style.visibility</p:attrName>
                                        </p:attrNameLst>
                                      </p:cBhvr>
                                      <p:to>
                                        <p:strVal val="visible"/>
                                      </p:to>
                                    </p:set>
                                    <p:animEffect transition="in" filter="wipe(left)">
                                      <p:cBhvr>
                                        <p:cTn id="39" dur="500"/>
                                        <p:tgtEl>
                                          <p:spTgt spid="338005">
                                            <p:txEl>
                                              <p:pRg st="0" end="0"/>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338006"/>
                                        </p:tgtEl>
                                        <p:attrNameLst>
                                          <p:attrName>style.visibility</p:attrName>
                                        </p:attrNameLst>
                                      </p:cBhvr>
                                      <p:to>
                                        <p:strVal val="visible"/>
                                      </p:to>
                                    </p:set>
                                    <p:animEffect transition="in" filter="wipe(left)">
                                      <p:cBhvr>
                                        <p:cTn id="44" dur="500"/>
                                        <p:tgtEl>
                                          <p:spTgt spid="338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05"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ext Box 2"/>
          <p:cNvSpPr txBox="1">
            <a:spLocks noChangeArrowheads="1"/>
          </p:cNvSpPr>
          <p:nvPr/>
        </p:nvSpPr>
        <p:spPr bwMode="auto">
          <a:xfrm>
            <a:off x="34925" y="544513"/>
            <a:ext cx="9067800" cy="634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2800" b="1" dirty="0">
                <a:solidFill>
                  <a:srgbClr val="FF0000"/>
                </a:solidFill>
              </a:rPr>
              <a:t>•</a:t>
            </a:r>
            <a:r>
              <a:rPr lang="en-GB" altLang="x-none" sz="2800" b="1" dirty="0"/>
              <a:t> </a:t>
            </a:r>
            <a:r>
              <a:rPr lang="en-GB" altLang="x-none" sz="2800" b="1" dirty="0">
                <a:solidFill>
                  <a:schemeClr val="bg1">
                    <a:lumMod val="50000"/>
                  </a:schemeClr>
                </a:solidFill>
              </a:rPr>
              <a:t>Introduction;</a:t>
            </a:r>
          </a:p>
          <a:p>
            <a:pPr algn="just">
              <a:spcBef>
                <a:spcPct val="50000"/>
              </a:spcBef>
              <a:defRPr/>
            </a:pPr>
            <a:r>
              <a:rPr lang="en-GB" altLang="x-none" sz="2800" b="1" dirty="0">
                <a:solidFill>
                  <a:schemeClr val="bg1">
                    <a:lumMod val="50000"/>
                  </a:schemeClr>
                </a:solidFill>
              </a:rPr>
              <a:t>• Evolutionary processes;</a:t>
            </a:r>
          </a:p>
          <a:p>
            <a:pPr algn="just">
              <a:spcBef>
                <a:spcPct val="50000"/>
              </a:spcBef>
              <a:defRPr/>
            </a:pPr>
            <a:r>
              <a:rPr lang="en-GB" altLang="x-none" sz="2800" b="1" dirty="0">
                <a:solidFill>
                  <a:schemeClr val="bg1">
                    <a:lumMod val="50000"/>
                  </a:schemeClr>
                </a:solidFill>
              </a:rPr>
              <a:t>• Homologs - Paralogs - </a:t>
            </a:r>
            <a:r>
              <a:rPr lang="en-GB" altLang="x-none" sz="2800" b="1" dirty="0" err="1">
                <a:solidFill>
                  <a:schemeClr val="bg1">
                    <a:lumMod val="50000"/>
                  </a:schemeClr>
                </a:solidFill>
              </a:rPr>
              <a:t>Orthologs</a:t>
            </a:r>
            <a:r>
              <a:rPr lang="en-GB" altLang="x-none" sz="2800" b="1" dirty="0">
                <a:solidFill>
                  <a:schemeClr val="bg1">
                    <a:lumMod val="50000"/>
                  </a:schemeClr>
                </a:solidFill>
              </a:rPr>
              <a:t>;</a:t>
            </a:r>
          </a:p>
          <a:p>
            <a:pPr algn="just">
              <a:spcBef>
                <a:spcPct val="50000"/>
              </a:spcBef>
              <a:defRPr/>
            </a:pPr>
            <a:r>
              <a:rPr lang="en-GB" altLang="x-none" sz="2800" b="1" dirty="0">
                <a:solidFill>
                  <a:schemeClr val="bg1">
                    <a:lumMod val="50000"/>
                  </a:schemeClr>
                </a:solidFill>
              </a:rPr>
              <a:t>• Key features of phylogenetic trees;</a:t>
            </a:r>
          </a:p>
          <a:p>
            <a:pPr algn="just">
              <a:spcBef>
                <a:spcPct val="50000"/>
              </a:spcBef>
              <a:defRPr/>
            </a:pPr>
            <a:r>
              <a:rPr lang="en-GB" altLang="x-none" sz="2800" b="1" dirty="0">
                <a:solidFill>
                  <a:schemeClr val="bg1">
                    <a:lumMod val="50000"/>
                  </a:schemeClr>
                </a:solidFill>
              </a:rPr>
              <a:t>• Gene tree - species tree;</a:t>
            </a:r>
          </a:p>
          <a:p>
            <a:pPr algn="just">
              <a:spcBef>
                <a:spcPct val="50000"/>
              </a:spcBef>
              <a:defRPr/>
            </a:pPr>
            <a:r>
              <a:rPr lang="en-GB" altLang="x-none" sz="2800" b="1" dirty="0">
                <a:solidFill>
                  <a:schemeClr val="bg1">
                    <a:lumMod val="50000"/>
                  </a:schemeClr>
                </a:solidFill>
              </a:rPr>
              <a:t>• Multiple sequence alignment;</a:t>
            </a:r>
          </a:p>
          <a:p>
            <a:pPr algn="just">
              <a:spcBef>
                <a:spcPct val="50000"/>
              </a:spcBef>
              <a:defRPr/>
            </a:pPr>
            <a:r>
              <a:rPr lang="en-GB" altLang="x-none" sz="2800" b="1" dirty="0">
                <a:solidFill>
                  <a:schemeClr val="bg1">
                    <a:lumMod val="50000"/>
                  </a:schemeClr>
                </a:solidFill>
              </a:rPr>
              <a:t>• Methods for Phylogenetic tree construction;</a:t>
            </a:r>
          </a:p>
          <a:p>
            <a:pPr algn="just">
              <a:spcBef>
                <a:spcPct val="50000"/>
              </a:spcBef>
              <a:defRPr/>
            </a:pPr>
            <a:r>
              <a:rPr lang="en-GB" altLang="x-none" sz="2800" b="1" dirty="0">
                <a:solidFill>
                  <a:schemeClr val="bg1">
                    <a:lumMod val="50000"/>
                  </a:schemeClr>
                </a:solidFill>
              </a:rPr>
              <a:t>• Statistical evaluation of phylogenetic trees;</a:t>
            </a:r>
          </a:p>
          <a:p>
            <a:pPr algn="just">
              <a:spcBef>
                <a:spcPct val="50000"/>
              </a:spcBef>
              <a:defRPr/>
            </a:pPr>
            <a:r>
              <a:rPr lang="en-GB" altLang="x-none" sz="2800" b="1" dirty="0">
                <a:solidFill>
                  <a:schemeClr val="bg1">
                    <a:lumMod val="50000"/>
                  </a:schemeClr>
                </a:solidFill>
              </a:rPr>
              <a:t>• </a:t>
            </a:r>
            <a:r>
              <a:rPr lang="en-GB" altLang="x-none" sz="2800" b="1" dirty="0"/>
              <a:t>Introduction to </a:t>
            </a:r>
            <a:r>
              <a:rPr lang="en-GB" altLang="x-none" sz="2800" b="1" dirty="0" err="1"/>
              <a:t>Phylogenomy</a:t>
            </a:r>
            <a:r>
              <a:rPr lang="en-GB" altLang="x-none" sz="2800" b="1" dirty="0"/>
              <a:t>;</a:t>
            </a:r>
          </a:p>
          <a:p>
            <a:pPr algn="just">
              <a:spcBef>
                <a:spcPct val="50000"/>
              </a:spcBef>
              <a:defRPr/>
            </a:pPr>
            <a:r>
              <a:rPr lang="en-GB" altLang="x-none" sz="2800" b="1" dirty="0">
                <a:solidFill>
                  <a:schemeClr val="bg1">
                    <a:lumMod val="50000"/>
                  </a:schemeClr>
                </a:solidFill>
              </a:rPr>
              <a:t>• </a:t>
            </a:r>
            <a:r>
              <a:rPr lang="en-GB" altLang="x-none" sz="2800" b="1" dirty="0"/>
              <a:t>Introduction to Lateral Gene Transfer.</a:t>
            </a:r>
          </a:p>
        </p:txBody>
      </p:sp>
      <p:sp>
        <p:nvSpPr>
          <p:cNvPr id="19458" name="ZoneTexte 1"/>
          <p:cNvSpPr txBox="1">
            <a:spLocks noChangeArrowheads="1"/>
          </p:cNvSpPr>
          <p:nvPr/>
        </p:nvSpPr>
        <p:spPr bwMode="auto">
          <a:xfrm>
            <a:off x="0" y="0"/>
            <a:ext cx="9144000" cy="584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fr-FR" altLang="x-none" b="1">
                <a:solidFill>
                  <a:srgbClr val="0000FF"/>
                </a:solidFill>
                <a:latin typeface="Arial" charset="0"/>
                <a:ea typeface="Arial" charset="0"/>
                <a:cs typeface="Arial" charset="0"/>
              </a:rPr>
              <a:t>Plan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947" name="Line 3"/>
          <p:cNvSpPr>
            <a:spLocks noChangeShapeType="1"/>
          </p:cNvSpPr>
          <p:nvPr/>
        </p:nvSpPr>
        <p:spPr bwMode="auto">
          <a:xfrm>
            <a:off x="990600" y="381000"/>
            <a:ext cx="0" cy="14478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48" name="Line 4"/>
          <p:cNvSpPr>
            <a:spLocks noChangeShapeType="1"/>
          </p:cNvSpPr>
          <p:nvPr/>
        </p:nvSpPr>
        <p:spPr bwMode="auto">
          <a:xfrm>
            <a:off x="990600" y="1905000"/>
            <a:ext cx="0" cy="144780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49" name="Line 5"/>
          <p:cNvSpPr>
            <a:spLocks noChangeShapeType="1"/>
          </p:cNvSpPr>
          <p:nvPr/>
        </p:nvSpPr>
        <p:spPr bwMode="auto">
          <a:xfrm>
            <a:off x="990600" y="3352800"/>
            <a:ext cx="0" cy="14478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50" name="Line 6"/>
          <p:cNvSpPr>
            <a:spLocks noChangeShapeType="1"/>
          </p:cNvSpPr>
          <p:nvPr/>
        </p:nvSpPr>
        <p:spPr bwMode="auto">
          <a:xfrm>
            <a:off x="990600" y="4876800"/>
            <a:ext cx="0" cy="144780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51" name="Line 7"/>
          <p:cNvSpPr>
            <a:spLocks noChangeShapeType="1"/>
          </p:cNvSpPr>
          <p:nvPr/>
        </p:nvSpPr>
        <p:spPr bwMode="auto">
          <a:xfrm>
            <a:off x="0" y="4876800"/>
            <a:ext cx="6934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52" name="Line 8"/>
          <p:cNvSpPr>
            <a:spLocks noChangeShapeType="1"/>
          </p:cNvSpPr>
          <p:nvPr/>
        </p:nvSpPr>
        <p:spPr bwMode="auto">
          <a:xfrm>
            <a:off x="0" y="3352800"/>
            <a:ext cx="853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53" name="Line 9"/>
          <p:cNvSpPr>
            <a:spLocks noChangeShapeType="1"/>
          </p:cNvSpPr>
          <p:nvPr/>
        </p:nvSpPr>
        <p:spPr bwMode="auto">
          <a:xfrm>
            <a:off x="0" y="1828800"/>
            <a:ext cx="9144000" cy="76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54" name="AutoShape 10"/>
          <p:cNvSpPr>
            <a:spLocks/>
          </p:cNvSpPr>
          <p:nvPr/>
        </p:nvSpPr>
        <p:spPr bwMode="auto">
          <a:xfrm>
            <a:off x="6934200" y="4876800"/>
            <a:ext cx="304800" cy="1447800"/>
          </a:xfrm>
          <a:prstGeom prst="rightBrace">
            <a:avLst>
              <a:gd name="adj1" fmla="val 39583"/>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55" name="Text Box 11"/>
          <p:cNvSpPr txBox="1">
            <a:spLocks noChangeArrowheads="1"/>
          </p:cNvSpPr>
          <p:nvPr/>
        </p:nvSpPr>
        <p:spPr bwMode="auto">
          <a:xfrm>
            <a:off x="7315200" y="5334000"/>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P5.2063</a:t>
            </a:r>
            <a:endParaRPr lang="en-GB" altLang="x-none" sz="2400"/>
          </a:p>
        </p:txBody>
      </p:sp>
      <p:sp>
        <p:nvSpPr>
          <p:cNvPr id="338956" name="AutoShape 12"/>
          <p:cNvSpPr>
            <a:spLocks/>
          </p:cNvSpPr>
          <p:nvPr/>
        </p:nvSpPr>
        <p:spPr bwMode="auto">
          <a:xfrm>
            <a:off x="6934200" y="3352800"/>
            <a:ext cx="228600" cy="1524000"/>
          </a:xfrm>
          <a:prstGeom prst="rightBrace">
            <a:avLst>
              <a:gd name="adj1" fmla="val 55556"/>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x-none" altLang="x-none" sz="2400"/>
          </a:p>
        </p:txBody>
      </p:sp>
      <p:sp>
        <p:nvSpPr>
          <p:cNvPr id="338957" name="Text Box 13"/>
          <p:cNvSpPr txBox="1">
            <a:spLocks noChangeArrowheads="1"/>
          </p:cNvSpPr>
          <p:nvPr/>
        </p:nvSpPr>
        <p:spPr bwMode="auto">
          <a:xfrm>
            <a:off x="7315200" y="38100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P5.2096</a:t>
            </a:r>
            <a:endParaRPr lang="en-GB" altLang="x-none" sz="2400"/>
          </a:p>
        </p:txBody>
      </p:sp>
      <p:sp>
        <p:nvSpPr>
          <p:cNvPr id="338958" name="AutoShape 14"/>
          <p:cNvSpPr>
            <a:spLocks/>
          </p:cNvSpPr>
          <p:nvPr/>
        </p:nvSpPr>
        <p:spPr bwMode="auto">
          <a:xfrm>
            <a:off x="8534400" y="1905000"/>
            <a:ext cx="152400" cy="1371600"/>
          </a:xfrm>
          <a:prstGeom prst="rightBrace">
            <a:avLst>
              <a:gd name="adj1" fmla="val 75000"/>
              <a:gd name="adj2" fmla="val 50000"/>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338959" name="Group 15"/>
          <p:cNvGrpSpPr>
            <a:grpSpLocks/>
          </p:cNvGrpSpPr>
          <p:nvPr/>
        </p:nvGrpSpPr>
        <p:grpSpPr bwMode="auto">
          <a:xfrm>
            <a:off x="2286000" y="381000"/>
            <a:ext cx="6858000" cy="6477000"/>
            <a:chOff x="1440" y="240"/>
            <a:chExt cx="4320" cy="4080"/>
          </a:xfrm>
        </p:grpSpPr>
        <p:grpSp>
          <p:nvGrpSpPr>
            <p:cNvPr id="169016" name="Group 16"/>
            <p:cNvGrpSpPr>
              <a:grpSpLocks/>
            </p:cNvGrpSpPr>
            <p:nvPr/>
          </p:nvGrpSpPr>
          <p:grpSpPr bwMode="auto">
            <a:xfrm>
              <a:off x="1488" y="3984"/>
              <a:ext cx="1008" cy="336"/>
              <a:chOff x="1488" y="3984"/>
              <a:chExt cx="1008" cy="336"/>
            </a:xfrm>
          </p:grpSpPr>
          <p:sp>
            <p:nvSpPr>
              <p:cNvPr id="338961" name="Line 17"/>
              <p:cNvSpPr>
                <a:spLocks noChangeShapeType="1"/>
              </p:cNvSpPr>
              <p:nvPr/>
            </p:nvSpPr>
            <p:spPr bwMode="auto">
              <a:xfrm flipV="1">
                <a:off x="1488" y="3984"/>
                <a:ext cx="0" cy="288"/>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62" name="Text Box 18"/>
              <p:cNvSpPr txBox="1">
                <a:spLocks noChangeArrowheads="1"/>
              </p:cNvSpPr>
              <p:nvPr/>
            </p:nvSpPr>
            <p:spPr bwMode="auto">
              <a:xfrm>
                <a:off x="1632" y="4032"/>
                <a:ext cx="8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3, 9, 2, 1</a:t>
                </a:r>
                <a:endParaRPr lang="en-GB" altLang="x-none" sz="2400">
                  <a:solidFill>
                    <a:srgbClr val="0000FF"/>
                  </a:solidFill>
                </a:endParaRPr>
              </a:p>
            </p:txBody>
          </p:sp>
        </p:grpSp>
        <p:grpSp>
          <p:nvGrpSpPr>
            <p:cNvPr id="169017" name="Group 19"/>
            <p:cNvGrpSpPr>
              <a:grpSpLocks/>
            </p:cNvGrpSpPr>
            <p:nvPr/>
          </p:nvGrpSpPr>
          <p:grpSpPr bwMode="auto">
            <a:xfrm>
              <a:off x="1440" y="240"/>
              <a:ext cx="4320" cy="4080"/>
              <a:chOff x="1440" y="240"/>
              <a:chExt cx="4320" cy="4080"/>
            </a:xfrm>
          </p:grpSpPr>
          <p:grpSp>
            <p:nvGrpSpPr>
              <p:cNvPr id="169018" name="Group 20"/>
              <p:cNvGrpSpPr>
                <a:grpSpLocks/>
              </p:cNvGrpSpPr>
              <p:nvPr/>
            </p:nvGrpSpPr>
            <p:grpSpPr bwMode="auto">
              <a:xfrm>
                <a:off x="1440" y="240"/>
                <a:ext cx="4320" cy="3744"/>
                <a:chOff x="1440" y="240"/>
                <a:chExt cx="4320" cy="3744"/>
              </a:xfrm>
            </p:grpSpPr>
            <p:grpSp>
              <p:nvGrpSpPr>
                <p:cNvPr id="169022" name="Group 21"/>
                <p:cNvGrpSpPr>
                  <a:grpSpLocks/>
                </p:cNvGrpSpPr>
                <p:nvPr/>
              </p:nvGrpSpPr>
              <p:grpSpPr bwMode="auto">
                <a:xfrm>
                  <a:off x="1440" y="240"/>
                  <a:ext cx="2496" cy="3744"/>
                  <a:chOff x="1440" y="240"/>
                  <a:chExt cx="2496" cy="3744"/>
                </a:xfrm>
              </p:grpSpPr>
              <p:sp>
                <p:nvSpPr>
                  <p:cNvPr id="338966" name="Line 22"/>
                  <p:cNvSpPr>
                    <a:spLocks noChangeShapeType="1"/>
                  </p:cNvSpPr>
                  <p:nvPr/>
                </p:nvSpPr>
                <p:spPr bwMode="auto">
                  <a:xfrm flipH="1">
                    <a:off x="2400" y="1152"/>
                    <a:ext cx="52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169048" name="Group 23"/>
                  <p:cNvGrpSpPr>
                    <a:grpSpLocks/>
                  </p:cNvGrpSpPr>
                  <p:nvPr/>
                </p:nvGrpSpPr>
                <p:grpSpPr bwMode="auto">
                  <a:xfrm>
                    <a:off x="1440" y="240"/>
                    <a:ext cx="2496" cy="3744"/>
                    <a:chOff x="1440" y="240"/>
                    <a:chExt cx="2496" cy="3744"/>
                  </a:xfrm>
                </p:grpSpPr>
                <p:sp>
                  <p:nvSpPr>
                    <p:cNvPr id="338968" name="Line 24"/>
                    <p:cNvSpPr>
                      <a:spLocks noChangeShapeType="1"/>
                    </p:cNvSpPr>
                    <p:nvPr/>
                  </p:nvSpPr>
                  <p:spPr bwMode="auto">
                    <a:xfrm flipH="1">
                      <a:off x="2928" y="2112"/>
                      <a:ext cx="4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69" name="Line 25"/>
                    <p:cNvSpPr>
                      <a:spLocks noChangeShapeType="1"/>
                    </p:cNvSpPr>
                    <p:nvPr/>
                  </p:nvSpPr>
                  <p:spPr bwMode="auto">
                    <a:xfrm flipH="1">
                      <a:off x="3888" y="624"/>
                      <a:ext cx="4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169051" name="Group 26"/>
                    <p:cNvGrpSpPr>
                      <a:grpSpLocks/>
                    </p:cNvGrpSpPr>
                    <p:nvPr/>
                  </p:nvGrpSpPr>
                  <p:grpSpPr bwMode="auto">
                    <a:xfrm>
                      <a:off x="1440" y="240"/>
                      <a:ext cx="2496" cy="3744"/>
                      <a:chOff x="1440" y="240"/>
                      <a:chExt cx="2496" cy="3744"/>
                    </a:xfrm>
                  </p:grpSpPr>
                  <p:sp>
                    <p:nvSpPr>
                      <p:cNvPr id="338971" name="Line 27"/>
                      <p:cNvSpPr>
                        <a:spLocks noChangeShapeType="1"/>
                      </p:cNvSpPr>
                      <p:nvPr/>
                    </p:nvSpPr>
                    <p:spPr bwMode="auto">
                      <a:xfrm>
                        <a:off x="1440" y="240"/>
                        <a:ext cx="0" cy="374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72" name="Line 28"/>
                      <p:cNvSpPr>
                        <a:spLocks noChangeShapeType="1"/>
                      </p:cNvSpPr>
                      <p:nvPr/>
                    </p:nvSpPr>
                    <p:spPr bwMode="auto">
                      <a:xfrm>
                        <a:off x="1440" y="3984"/>
                        <a:ext cx="153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73" name="Line 29"/>
                      <p:cNvSpPr>
                        <a:spLocks noChangeShapeType="1"/>
                      </p:cNvSpPr>
                      <p:nvPr/>
                    </p:nvSpPr>
                    <p:spPr bwMode="auto">
                      <a:xfrm flipV="1">
                        <a:off x="2976" y="2112"/>
                        <a:ext cx="0" cy="187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74" name="Line 30"/>
                      <p:cNvSpPr>
                        <a:spLocks noChangeShapeType="1"/>
                      </p:cNvSpPr>
                      <p:nvPr/>
                    </p:nvSpPr>
                    <p:spPr bwMode="auto">
                      <a:xfrm flipV="1">
                        <a:off x="2928" y="1152"/>
                        <a:ext cx="0" cy="96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75" name="Line 31"/>
                      <p:cNvSpPr>
                        <a:spLocks noChangeShapeType="1"/>
                      </p:cNvSpPr>
                      <p:nvPr/>
                    </p:nvSpPr>
                    <p:spPr bwMode="auto">
                      <a:xfrm flipV="1">
                        <a:off x="2400" y="240"/>
                        <a:ext cx="0" cy="91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76" name="Line 32"/>
                      <p:cNvSpPr>
                        <a:spLocks noChangeShapeType="1"/>
                      </p:cNvSpPr>
                      <p:nvPr/>
                    </p:nvSpPr>
                    <p:spPr bwMode="auto">
                      <a:xfrm flipH="1">
                        <a:off x="1440" y="240"/>
                        <a:ext cx="96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77" name="Line 33"/>
                      <p:cNvSpPr>
                        <a:spLocks noChangeShapeType="1"/>
                      </p:cNvSpPr>
                      <p:nvPr/>
                    </p:nvSpPr>
                    <p:spPr bwMode="auto">
                      <a:xfrm>
                        <a:off x="2928" y="1152"/>
                        <a:ext cx="91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78" name="Line 34"/>
                      <p:cNvSpPr>
                        <a:spLocks noChangeShapeType="1"/>
                      </p:cNvSpPr>
                      <p:nvPr/>
                    </p:nvSpPr>
                    <p:spPr bwMode="auto">
                      <a:xfrm flipV="1">
                        <a:off x="3840" y="960"/>
                        <a:ext cx="0" cy="1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79" name="Line 35"/>
                      <p:cNvSpPr>
                        <a:spLocks noChangeShapeType="1"/>
                      </p:cNvSpPr>
                      <p:nvPr/>
                    </p:nvSpPr>
                    <p:spPr bwMode="auto">
                      <a:xfrm>
                        <a:off x="3840" y="96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80" name="Line 36"/>
                      <p:cNvSpPr>
                        <a:spLocks noChangeShapeType="1"/>
                      </p:cNvSpPr>
                      <p:nvPr/>
                    </p:nvSpPr>
                    <p:spPr bwMode="auto">
                      <a:xfrm flipV="1">
                        <a:off x="3936" y="624"/>
                        <a:ext cx="0" cy="33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81" name="Line 37"/>
                      <p:cNvSpPr>
                        <a:spLocks noChangeShapeType="1"/>
                      </p:cNvSpPr>
                      <p:nvPr/>
                    </p:nvSpPr>
                    <p:spPr bwMode="auto">
                      <a:xfrm flipV="1">
                        <a:off x="3888" y="240"/>
                        <a:ext cx="0" cy="38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82" name="Line 38"/>
                      <p:cNvSpPr>
                        <a:spLocks noChangeShapeType="1"/>
                      </p:cNvSpPr>
                      <p:nvPr/>
                    </p:nvSpPr>
                    <p:spPr bwMode="auto">
                      <a:xfrm flipH="1">
                        <a:off x="3408" y="240"/>
                        <a:ext cx="48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83" name="Line 39"/>
                      <p:cNvSpPr>
                        <a:spLocks noChangeShapeType="1"/>
                      </p:cNvSpPr>
                      <p:nvPr/>
                    </p:nvSpPr>
                    <p:spPr bwMode="auto">
                      <a:xfrm>
                        <a:off x="3408" y="240"/>
                        <a:ext cx="0" cy="38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84" name="Line 40"/>
                      <p:cNvSpPr>
                        <a:spLocks noChangeShapeType="1"/>
                      </p:cNvSpPr>
                      <p:nvPr/>
                    </p:nvSpPr>
                    <p:spPr bwMode="auto">
                      <a:xfrm>
                        <a:off x="3408" y="624"/>
                        <a:ext cx="4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85" name="Line 41"/>
                      <p:cNvSpPr>
                        <a:spLocks noChangeShapeType="1"/>
                      </p:cNvSpPr>
                      <p:nvPr/>
                    </p:nvSpPr>
                    <p:spPr bwMode="auto">
                      <a:xfrm>
                        <a:off x="3456" y="624"/>
                        <a:ext cx="0" cy="33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86" name="Line 42"/>
                      <p:cNvSpPr>
                        <a:spLocks noChangeShapeType="1"/>
                      </p:cNvSpPr>
                      <p:nvPr/>
                    </p:nvSpPr>
                    <p:spPr bwMode="auto">
                      <a:xfrm flipH="1">
                        <a:off x="3360" y="96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87" name="Line 43"/>
                      <p:cNvSpPr>
                        <a:spLocks noChangeShapeType="1"/>
                      </p:cNvSpPr>
                      <p:nvPr/>
                    </p:nvSpPr>
                    <p:spPr bwMode="auto">
                      <a:xfrm>
                        <a:off x="3360" y="960"/>
                        <a:ext cx="0" cy="1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grpSp>
            <p:grpSp>
              <p:nvGrpSpPr>
                <p:cNvPr id="169023" name="Group 44"/>
                <p:cNvGrpSpPr>
                  <a:grpSpLocks/>
                </p:cNvGrpSpPr>
                <p:nvPr/>
              </p:nvGrpSpPr>
              <p:grpSpPr bwMode="auto">
                <a:xfrm>
                  <a:off x="3360" y="240"/>
                  <a:ext cx="2400" cy="3744"/>
                  <a:chOff x="3360" y="240"/>
                  <a:chExt cx="2400" cy="3744"/>
                </a:xfrm>
              </p:grpSpPr>
              <p:sp>
                <p:nvSpPr>
                  <p:cNvPr id="338989" name="Line 45"/>
                  <p:cNvSpPr>
                    <a:spLocks noChangeShapeType="1"/>
                  </p:cNvSpPr>
                  <p:nvPr/>
                </p:nvSpPr>
                <p:spPr bwMode="auto">
                  <a:xfrm>
                    <a:off x="4752" y="240"/>
                    <a:ext cx="100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90" name="Line 46"/>
                  <p:cNvSpPr>
                    <a:spLocks noChangeShapeType="1"/>
                  </p:cNvSpPr>
                  <p:nvPr/>
                </p:nvSpPr>
                <p:spPr bwMode="auto">
                  <a:xfrm>
                    <a:off x="4272" y="1152"/>
                    <a:ext cx="148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91" name="Line 47"/>
                  <p:cNvSpPr>
                    <a:spLocks noChangeShapeType="1"/>
                  </p:cNvSpPr>
                  <p:nvPr/>
                </p:nvSpPr>
                <p:spPr bwMode="auto">
                  <a:xfrm>
                    <a:off x="5760" y="240"/>
                    <a:ext cx="0" cy="91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92" name="Line 48"/>
                  <p:cNvSpPr>
                    <a:spLocks noChangeShapeType="1"/>
                  </p:cNvSpPr>
                  <p:nvPr/>
                </p:nvSpPr>
                <p:spPr bwMode="auto">
                  <a:xfrm>
                    <a:off x="5328" y="1152"/>
                    <a:ext cx="0" cy="96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93" name="Line 49"/>
                  <p:cNvSpPr>
                    <a:spLocks noChangeShapeType="1"/>
                  </p:cNvSpPr>
                  <p:nvPr/>
                </p:nvSpPr>
                <p:spPr bwMode="auto">
                  <a:xfrm>
                    <a:off x="4752" y="240"/>
                    <a:ext cx="0" cy="72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169029" name="Group 50"/>
                  <p:cNvGrpSpPr>
                    <a:grpSpLocks/>
                  </p:cNvGrpSpPr>
                  <p:nvPr/>
                </p:nvGrpSpPr>
                <p:grpSpPr bwMode="auto">
                  <a:xfrm>
                    <a:off x="3360" y="2112"/>
                    <a:ext cx="1968" cy="1872"/>
                    <a:chOff x="3360" y="2112"/>
                    <a:chExt cx="1968" cy="1872"/>
                  </a:xfrm>
                </p:grpSpPr>
                <p:sp>
                  <p:nvSpPr>
                    <p:cNvPr id="338995" name="Line 51"/>
                    <p:cNvSpPr>
                      <a:spLocks noChangeShapeType="1"/>
                    </p:cNvSpPr>
                    <p:nvPr/>
                  </p:nvSpPr>
                  <p:spPr bwMode="auto">
                    <a:xfrm>
                      <a:off x="3360" y="2112"/>
                      <a:ext cx="196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96" name="Line 52"/>
                    <p:cNvSpPr>
                      <a:spLocks noChangeShapeType="1"/>
                    </p:cNvSpPr>
                    <p:nvPr/>
                  </p:nvSpPr>
                  <p:spPr bwMode="auto">
                    <a:xfrm>
                      <a:off x="3360" y="3984"/>
                      <a:ext cx="100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97" name="Line 53"/>
                    <p:cNvSpPr>
                      <a:spLocks noChangeShapeType="1"/>
                    </p:cNvSpPr>
                    <p:nvPr/>
                  </p:nvSpPr>
                  <p:spPr bwMode="auto">
                    <a:xfrm>
                      <a:off x="4368" y="2112"/>
                      <a:ext cx="0" cy="187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98" name="Line 54"/>
                    <p:cNvSpPr>
                      <a:spLocks noChangeShapeType="1"/>
                    </p:cNvSpPr>
                    <p:nvPr/>
                  </p:nvSpPr>
                  <p:spPr bwMode="auto">
                    <a:xfrm>
                      <a:off x="3360" y="2112"/>
                      <a:ext cx="0" cy="12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99" name="Line 55"/>
                    <p:cNvSpPr>
                      <a:spLocks noChangeShapeType="1"/>
                    </p:cNvSpPr>
                    <p:nvPr/>
                  </p:nvSpPr>
                  <p:spPr bwMode="auto">
                    <a:xfrm>
                      <a:off x="3408" y="3408"/>
                      <a:ext cx="0" cy="38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00" name="Line 56"/>
                    <p:cNvSpPr>
                      <a:spLocks noChangeShapeType="1"/>
                    </p:cNvSpPr>
                    <p:nvPr/>
                  </p:nvSpPr>
                  <p:spPr bwMode="auto">
                    <a:xfrm>
                      <a:off x="3360" y="3792"/>
                      <a:ext cx="0" cy="1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01" name="Line 57"/>
                    <p:cNvSpPr>
                      <a:spLocks noChangeShapeType="1"/>
                    </p:cNvSpPr>
                    <p:nvPr/>
                  </p:nvSpPr>
                  <p:spPr bwMode="auto">
                    <a:xfrm>
                      <a:off x="3360" y="3792"/>
                      <a:ext cx="4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02" name="Line 58"/>
                    <p:cNvSpPr>
                      <a:spLocks noChangeShapeType="1"/>
                    </p:cNvSpPr>
                    <p:nvPr/>
                  </p:nvSpPr>
                  <p:spPr bwMode="auto">
                    <a:xfrm>
                      <a:off x="3360" y="3408"/>
                      <a:ext cx="4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339003" name="Line 59"/>
                  <p:cNvSpPr>
                    <a:spLocks noChangeShapeType="1"/>
                  </p:cNvSpPr>
                  <p:nvPr/>
                </p:nvSpPr>
                <p:spPr bwMode="auto">
                  <a:xfrm>
                    <a:off x="4656" y="960"/>
                    <a:ext cx="0" cy="1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04" name="Line 60"/>
                  <p:cNvSpPr>
                    <a:spLocks noChangeShapeType="1"/>
                  </p:cNvSpPr>
                  <p:nvPr/>
                </p:nvSpPr>
                <p:spPr bwMode="auto">
                  <a:xfrm>
                    <a:off x="4656" y="96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05" name="Line 61"/>
                  <p:cNvSpPr>
                    <a:spLocks noChangeShapeType="1"/>
                  </p:cNvSpPr>
                  <p:nvPr/>
                </p:nvSpPr>
                <p:spPr bwMode="auto">
                  <a:xfrm>
                    <a:off x="4272" y="1152"/>
                    <a:ext cx="0" cy="38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06" name="Line 62"/>
                  <p:cNvSpPr>
                    <a:spLocks noChangeShapeType="1"/>
                  </p:cNvSpPr>
                  <p:nvPr/>
                </p:nvSpPr>
                <p:spPr bwMode="auto">
                  <a:xfrm>
                    <a:off x="4272" y="1536"/>
                    <a:ext cx="4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07" name="Line 63"/>
                  <p:cNvSpPr>
                    <a:spLocks noChangeShapeType="1"/>
                  </p:cNvSpPr>
                  <p:nvPr/>
                </p:nvSpPr>
                <p:spPr bwMode="auto">
                  <a:xfrm>
                    <a:off x="4320" y="1536"/>
                    <a:ext cx="0" cy="1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08" name="Line 64"/>
                  <p:cNvSpPr>
                    <a:spLocks noChangeShapeType="1"/>
                  </p:cNvSpPr>
                  <p:nvPr/>
                </p:nvSpPr>
                <p:spPr bwMode="auto">
                  <a:xfrm>
                    <a:off x="4272" y="1728"/>
                    <a:ext cx="4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09" name="Line 65"/>
                  <p:cNvSpPr>
                    <a:spLocks noChangeShapeType="1"/>
                  </p:cNvSpPr>
                  <p:nvPr/>
                </p:nvSpPr>
                <p:spPr bwMode="auto">
                  <a:xfrm>
                    <a:off x="4272" y="1728"/>
                    <a:ext cx="0" cy="1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10" name="Line 66"/>
                  <p:cNvSpPr>
                    <a:spLocks noChangeShapeType="1"/>
                  </p:cNvSpPr>
                  <p:nvPr/>
                </p:nvSpPr>
                <p:spPr bwMode="auto">
                  <a:xfrm flipH="1">
                    <a:off x="4176" y="192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11" name="Line 67"/>
                  <p:cNvSpPr>
                    <a:spLocks noChangeShapeType="1"/>
                  </p:cNvSpPr>
                  <p:nvPr/>
                </p:nvSpPr>
                <p:spPr bwMode="auto">
                  <a:xfrm>
                    <a:off x="4176" y="1920"/>
                    <a:ext cx="0" cy="1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grpSp>
            <p:nvGrpSpPr>
              <p:cNvPr id="169019" name="Group 68"/>
              <p:cNvGrpSpPr>
                <a:grpSpLocks/>
              </p:cNvGrpSpPr>
              <p:nvPr/>
            </p:nvGrpSpPr>
            <p:grpSpPr bwMode="auto">
              <a:xfrm>
                <a:off x="3360" y="3989"/>
                <a:ext cx="960" cy="331"/>
                <a:chOff x="3360" y="3989"/>
                <a:chExt cx="960" cy="331"/>
              </a:xfrm>
            </p:grpSpPr>
            <p:sp>
              <p:nvSpPr>
                <p:cNvPr id="339013" name="Line 69"/>
                <p:cNvSpPr>
                  <a:spLocks noChangeShapeType="1"/>
                </p:cNvSpPr>
                <p:nvPr/>
              </p:nvSpPr>
              <p:spPr bwMode="auto">
                <a:xfrm flipV="1">
                  <a:off x="3360" y="3989"/>
                  <a:ext cx="0" cy="288"/>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14" name="Text Box 70"/>
                <p:cNvSpPr txBox="1">
                  <a:spLocks noChangeArrowheads="1"/>
                </p:cNvSpPr>
                <p:nvPr/>
              </p:nvSpPr>
              <p:spPr bwMode="auto">
                <a:xfrm>
                  <a:off x="3456" y="4032"/>
                  <a:ext cx="8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5, 6, 8, 4</a:t>
                  </a:r>
                  <a:endParaRPr lang="en-GB" altLang="x-none" sz="2400">
                    <a:solidFill>
                      <a:srgbClr val="0000FF"/>
                    </a:solidFill>
                  </a:endParaRPr>
                </a:p>
              </p:txBody>
            </p:sp>
          </p:grpSp>
        </p:grpSp>
      </p:grpSp>
      <p:sp>
        <p:nvSpPr>
          <p:cNvPr id="339015" name="Line 71"/>
          <p:cNvSpPr>
            <a:spLocks noChangeShapeType="1"/>
          </p:cNvSpPr>
          <p:nvPr/>
        </p:nvSpPr>
        <p:spPr bwMode="auto">
          <a:xfrm>
            <a:off x="5334000" y="10668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339016" name="Group 72"/>
          <p:cNvGrpSpPr>
            <a:grpSpLocks/>
          </p:cNvGrpSpPr>
          <p:nvPr/>
        </p:nvGrpSpPr>
        <p:grpSpPr bwMode="auto">
          <a:xfrm>
            <a:off x="3886200" y="0"/>
            <a:ext cx="3581400" cy="6705600"/>
            <a:chOff x="2448" y="0"/>
            <a:chExt cx="2256" cy="4224"/>
          </a:xfrm>
        </p:grpSpPr>
        <p:sp>
          <p:nvSpPr>
            <p:cNvPr id="339017" name="Line 73"/>
            <p:cNvSpPr>
              <a:spLocks noChangeShapeType="1"/>
            </p:cNvSpPr>
            <p:nvPr/>
          </p:nvSpPr>
          <p:spPr bwMode="auto">
            <a:xfrm flipV="1">
              <a:off x="3168" y="3984"/>
              <a:ext cx="0" cy="24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18" name="Line 74"/>
            <p:cNvSpPr>
              <a:spLocks noChangeShapeType="1"/>
            </p:cNvSpPr>
            <p:nvPr/>
          </p:nvSpPr>
          <p:spPr bwMode="auto">
            <a:xfrm>
              <a:off x="2496" y="0"/>
              <a:ext cx="0" cy="19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19" name="Line 75"/>
            <p:cNvSpPr>
              <a:spLocks noChangeShapeType="1"/>
            </p:cNvSpPr>
            <p:nvPr/>
          </p:nvSpPr>
          <p:spPr bwMode="auto">
            <a:xfrm>
              <a:off x="3072" y="0"/>
              <a:ext cx="0" cy="1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20" name="Line 76"/>
            <p:cNvSpPr>
              <a:spLocks noChangeShapeType="1"/>
            </p:cNvSpPr>
            <p:nvPr/>
          </p:nvSpPr>
          <p:spPr bwMode="auto">
            <a:xfrm>
              <a:off x="3312" y="0"/>
              <a:ext cx="0" cy="192"/>
            </a:xfrm>
            <a:prstGeom prst="line">
              <a:avLst/>
            </a:prstGeom>
            <a:noFill/>
            <a:ln w="381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21" name="Line 77"/>
            <p:cNvSpPr>
              <a:spLocks noChangeShapeType="1"/>
            </p:cNvSpPr>
            <p:nvPr/>
          </p:nvSpPr>
          <p:spPr bwMode="auto">
            <a:xfrm>
              <a:off x="4080" y="0"/>
              <a:ext cx="0" cy="192"/>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22" name="Line 78"/>
            <p:cNvSpPr>
              <a:spLocks noChangeShapeType="1"/>
            </p:cNvSpPr>
            <p:nvPr/>
          </p:nvSpPr>
          <p:spPr bwMode="auto">
            <a:xfrm>
              <a:off x="4656" y="0"/>
              <a:ext cx="0" cy="192"/>
            </a:xfrm>
            <a:prstGeom prst="line">
              <a:avLst/>
            </a:prstGeom>
            <a:noFill/>
            <a:ln w="38100">
              <a:solidFill>
                <a:srgbClr val="99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168984" name="Group 79"/>
            <p:cNvGrpSpPr>
              <a:grpSpLocks/>
            </p:cNvGrpSpPr>
            <p:nvPr/>
          </p:nvGrpSpPr>
          <p:grpSpPr bwMode="auto">
            <a:xfrm>
              <a:off x="2448" y="192"/>
              <a:ext cx="2256" cy="3792"/>
              <a:chOff x="2448" y="192"/>
              <a:chExt cx="2256" cy="3792"/>
            </a:xfrm>
          </p:grpSpPr>
          <p:grpSp>
            <p:nvGrpSpPr>
              <p:cNvPr id="168985" name="Group 80"/>
              <p:cNvGrpSpPr>
                <a:grpSpLocks/>
              </p:cNvGrpSpPr>
              <p:nvPr/>
            </p:nvGrpSpPr>
            <p:grpSpPr bwMode="auto">
              <a:xfrm>
                <a:off x="3888" y="576"/>
                <a:ext cx="96" cy="432"/>
                <a:chOff x="3888" y="576"/>
                <a:chExt cx="96" cy="432"/>
              </a:xfrm>
            </p:grpSpPr>
            <p:sp>
              <p:nvSpPr>
                <p:cNvPr id="339025" name="Line 81"/>
                <p:cNvSpPr>
                  <a:spLocks noChangeShapeType="1"/>
                </p:cNvSpPr>
                <p:nvPr/>
              </p:nvSpPr>
              <p:spPr bwMode="auto">
                <a:xfrm>
                  <a:off x="3888" y="1008"/>
                  <a:ext cx="9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26" name="Line 82"/>
                <p:cNvSpPr>
                  <a:spLocks noChangeShapeType="1"/>
                </p:cNvSpPr>
                <p:nvPr/>
              </p:nvSpPr>
              <p:spPr bwMode="auto">
                <a:xfrm flipH="1">
                  <a:off x="3936" y="576"/>
                  <a:ext cx="4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168986" name="Group 83"/>
              <p:cNvGrpSpPr>
                <a:grpSpLocks/>
              </p:cNvGrpSpPr>
              <p:nvPr/>
            </p:nvGrpSpPr>
            <p:grpSpPr bwMode="auto">
              <a:xfrm>
                <a:off x="2448" y="192"/>
                <a:ext cx="2256" cy="3792"/>
                <a:chOff x="2448" y="192"/>
                <a:chExt cx="2256" cy="3792"/>
              </a:xfrm>
            </p:grpSpPr>
            <p:sp>
              <p:nvSpPr>
                <p:cNvPr id="339028" name="Line 84"/>
                <p:cNvSpPr>
                  <a:spLocks noChangeShapeType="1"/>
                </p:cNvSpPr>
                <p:nvPr/>
              </p:nvSpPr>
              <p:spPr bwMode="auto">
                <a:xfrm flipH="1">
                  <a:off x="2976" y="2064"/>
                  <a:ext cx="4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168988" name="Group 85"/>
                <p:cNvGrpSpPr>
                  <a:grpSpLocks/>
                </p:cNvGrpSpPr>
                <p:nvPr/>
              </p:nvGrpSpPr>
              <p:grpSpPr bwMode="auto">
                <a:xfrm>
                  <a:off x="2448" y="192"/>
                  <a:ext cx="2256" cy="3792"/>
                  <a:chOff x="2448" y="192"/>
                  <a:chExt cx="2256" cy="3792"/>
                </a:xfrm>
              </p:grpSpPr>
              <p:sp>
                <p:nvSpPr>
                  <p:cNvPr id="339030" name="Line 86"/>
                  <p:cNvSpPr>
                    <a:spLocks noChangeShapeType="1"/>
                  </p:cNvSpPr>
                  <p:nvPr/>
                </p:nvSpPr>
                <p:spPr bwMode="auto">
                  <a:xfrm flipH="1">
                    <a:off x="2448" y="1104"/>
                    <a:ext cx="52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31" name="Line 87"/>
                  <p:cNvSpPr>
                    <a:spLocks noChangeShapeType="1"/>
                  </p:cNvSpPr>
                  <p:nvPr/>
                </p:nvSpPr>
                <p:spPr bwMode="auto">
                  <a:xfrm flipV="1">
                    <a:off x="2448" y="192"/>
                    <a:ext cx="0" cy="91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32" name="Line 88"/>
                  <p:cNvSpPr>
                    <a:spLocks noChangeShapeType="1"/>
                  </p:cNvSpPr>
                  <p:nvPr/>
                </p:nvSpPr>
                <p:spPr bwMode="auto">
                  <a:xfrm>
                    <a:off x="2448" y="192"/>
                    <a:ext cx="9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33" name="Line 89"/>
                  <p:cNvSpPr>
                    <a:spLocks noChangeShapeType="1"/>
                  </p:cNvSpPr>
                  <p:nvPr/>
                </p:nvSpPr>
                <p:spPr bwMode="auto">
                  <a:xfrm>
                    <a:off x="3360" y="192"/>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34" name="Line 90"/>
                  <p:cNvSpPr>
                    <a:spLocks noChangeShapeType="1"/>
                  </p:cNvSpPr>
                  <p:nvPr/>
                </p:nvSpPr>
                <p:spPr bwMode="auto">
                  <a:xfrm>
                    <a:off x="3408" y="672"/>
                    <a:ext cx="0" cy="2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35" name="Line 91"/>
                  <p:cNvSpPr>
                    <a:spLocks noChangeShapeType="1"/>
                  </p:cNvSpPr>
                  <p:nvPr/>
                </p:nvSpPr>
                <p:spPr bwMode="auto">
                  <a:xfrm flipH="1">
                    <a:off x="3312" y="912"/>
                    <a:ext cx="9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36" name="Line 92"/>
                  <p:cNvSpPr>
                    <a:spLocks noChangeShapeType="1"/>
                  </p:cNvSpPr>
                  <p:nvPr/>
                </p:nvSpPr>
                <p:spPr bwMode="auto">
                  <a:xfrm>
                    <a:off x="3312" y="912"/>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37" name="Line 93"/>
                  <p:cNvSpPr>
                    <a:spLocks noChangeShapeType="1"/>
                  </p:cNvSpPr>
                  <p:nvPr/>
                </p:nvSpPr>
                <p:spPr bwMode="auto">
                  <a:xfrm>
                    <a:off x="3312" y="120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38" name="Line 94"/>
                  <p:cNvSpPr>
                    <a:spLocks noChangeShapeType="1"/>
                  </p:cNvSpPr>
                  <p:nvPr/>
                </p:nvSpPr>
                <p:spPr bwMode="auto">
                  <a:xfrm flipV="1">
                    <a:off x="3888" y="1008"/>
                    <a:ext cx="0"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168998" name="Group 95"/>
                  <p:cNvGrpSpPr>
                    <a:grpSpLocks/>
                  </p:cNvGrpSpPr>
                  <p:nvPr/>
                </p:nvGrpSpPr>
                <p:grpSpPr bwMode="auto">
                  <a:xfrm>
                    <a:off x="2976" y="192"/>
                    <a:ext cx="1728" cy="3792"/>
                    <a:chOff x="2976" y="192"/>
                    <a:chExt cx="1728" cy="3792"/>
                  </a:xfrm>
                </p:grpSpPr>
                <p:sp>
                  <p:nvSpPr>
                    <p:cNvPr id="339040" name="Line 96"/>
                    <p:cNvSpPr>
                      <a:spLocks noChangeShapeType="1"/>
                    </p:cNvSpPr>
                    <p:nvPr/>
                  </p:nvSpPr>
                  <p:spPr bwMode="auto">
                    <a:xfrm>
                      <a:off x="3024" y="3984"/>
                      <a:ext cx="33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41" name="Line 97"/>
                    <p:cNvSpPr>
                      <a:spLocks noChangeShapeType="1"/>
                    </p:cNvSpPr>
                    <p:nvPr/>
                  </p:nvSpPr>
                  <p:spPr bwMode="auto">
                    <a:xfrm flipV="1">
                      <a:off x="3024" y="2064"/>
                      <a:ext cx="0" cy="19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42" name="Line 98"/>
                    <p:cNvSpPr>
                      <a:spLocks noChangeShapeType="1"/>
                    </p:cNvSpPr>
                    <p:nvPr/>
                  </p:nvSpPr>
                  <p:spPr bwMode="auto">
                    <a:xfrm flipV="1">
                      <a:off x="2976" y="1104"/>
                      <a:ext cx="0" cy="9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43" name="Line 99"/>
                    <p:cNvSpPr>
                      <a:spLocks noChangeShapeType="1"/>
                    </p:cNvSpPr>
                    <p:nvPr/>
                  </p:nvSpPr>
                  <p:spPr bwMode="auto">
                    <a:xfrm flipV="1">
                      <a:off x="3984" y="576"/>
                      <a:ext cx="0" cy="43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44" name="Line 100"/>
                    <p:cNvSpPr>
                      <a:spLocks noChangeShapeType="1"/>
                    </p:cNvSpPr>
                    <p:nvPr/>
                  </p:nvSpPr>
                  <p:spPr bwMode="auto">
                    <a:xfrm flipV="1">
                      <a:off x="3936" y="192"/>
                      <a:ext cx="0" cy="3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45" name="Line 101"/>
                    <p:cNvSpPr>
                      <a:spLocks noChangeShapeType="1"/>
                    </p:cNvSpPr>
                    <p:nvPr/>
                  </p:nvSpPr>
                  <p:spPr bwMode="auto">
                    <a:xfrm>
                      <a:off x="3936" y="192"/>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46" name="Line 102"/>
                    <p:cNvSpPr>
                      <a:spLocks noChangeShapeType="1"/>
                    </p:cNvSpPr>
                    <p:nvPr/>
                  </p:nvSpPr>
                  <p:spPr bwMode="auto">
                    <a:xfrm>
                      <a:off x="4704" y="192"/>
                      <a:ext cx="0" cy="7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47" name="Line 103"/>
                    <p:cNvSpPr>
                      <a:spLocks noChangeShapeType="1"/>
                    </p:cNvSpPr>
                    <p:nvPr/>
                  </p:nvSpPr>
                  <p:spPr bwMode="auto">
                    <a:xfrm flipH="1">
                      <a:off x="4608" y="912"/>
                      <a:ext cx="9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48" name="Line 104"/>
                    <p:cNvSpPr>
                      <a:spLocks noChangeShapeType="1"/>
                    </p:cNvSpPr>
                    <p:nvPr/>
                  </p:nvSpPr>
                  <p:spPr bwMode="auto">
                    <a:xfrm>
                      <a:off x="4608" y="912"/>
                      <a:ext cx="0"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49" name="Line 105"/>
                    <p:cNvSpPr>
                      <a:spLocks noChangeShapeType="1"/>
                    </p:cNvSpPr>
                    <p:nvPr/>
                  </p:nvSpPr>
                  <p:spPr bwMode="auto">
                    <a:xfrm flipH="1">
                      <a:off x="4224" y="1104"/>
                      <a:ext cx="38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50" name="Line 106"/>
                    <p:cNvSpPr>
                      <a:spLocks noChangeShapeType="1"/>
                    </p:cNvSpPr>
                    <p:nvPr/>
                  </p:nvSpPr>
                  <p:spPr bwMode="auto">
                    <a:xfrm>
                      <a:off x="4224" y="1104"/>
                      <a:ext cx="0" cy="76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51" name="Line 107"/>
                    <p:cNvSpPr>
                      <a:spLocks noChangeShapeType="1"/>
                    </p:cNvSpPr>
                    <p:nvPr/>
                  </p:nvSpPr>
                  <p:spPr bwMode="auto">
                    <a:xfrm flipH="1">
                      <a:off x="4128" y="1872"/>
                      <a:ext cx="9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52" name="Line 108"/>
                    <p:cNvSpPr>
                      <a:spLocks noChangeShapeType="1"/>
                    </p:cNvSpPr>
                    <p:nvPr/>
                  </p:nvSpPr>
                  <p:spPr bwMode="auto">
                    <a:xfrm>
                      <a:off x="4128" y="1872"/>
                      <a:ext cx="0"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53" name="Line 109"/>
                    <p:cNvSpPr>
                      <a:spLocks noChangeShapeType="1"/>
                    </p:cNvSpPr>
                    <p:nvPr/>
                  </p:nvSpPr>
                  <p:spPr bwMode="auto">
                    <a:xfrm flipH="1">
                      <a:off x="3360"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54" name="Line 110"/>
                    <p:cNvSpPr>
                      <a:spLocks noChangeShapeType="1"/>
                    </p:cNvSpPr>
                    <p:nvPr/>
                  </p:nvSpPr>
                  <p:spPr bwMode="auto">
                    <a:xfrm>
                      <a:off x="3360" y="2064"/>
                      <a:ext cx="0" cy="19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grpSp>
        </p:grpSp>
      </p:grpSp>
      <p:sp>
        <p:nvSpPr>
          <p:cNvPr id="339055" name="Text Box 111"/>
          <p:cNvSpPr txBox="1">
            <a:spLocks noChangeArrowheads="1"/>
          </p:cNvSpPr>
          <p:nvPr/>
        </p:nvSpPr>
        <p:spPr bwMode="auto">
          <a:xfrm>
            <a:off x="6705600" y="64008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ancestral part?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38959"/>
                                        </p:tgtEl>
                                        <p:attrNameLst>
                                          <p:attrName>style.visibility</p:attrName>
                                        </p:attrNameLst>
                                      </p:cBhvr>
                                      <p:to>
                                        <p:strVal val="visible"/>
                                      </p:to>
                                    </p:set>
                                    <p:animEffect transition="in" filter="wipe(left)">
                                      <p:cBhvr>
                                        <p:cTn id="7" dur="500"/>
                                        <p:tgtEl>
                                          <p:spTgt spid="3389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339016"/>
                                        </p:tgtEl>
                                        <p:attrNameLst>
                                          <p:attrName>style.visibility</p:attrName>
                                        </p:attrNameLst>
                                      </p:cBhvr>
                                      <p:to>
                                        <p:strVal val="visible"/>
                                      </p:to>
                                    </p:set>
                                    <p:anim calcmode="lin" valueType="num">
                                      <p:cBhvr additive="base">
                                        <p:cTn id="12" dur="500" fill="hold"/>
                                        <p:tgtEl>
                                          <p:spTgt spid="339016"/>
                                        </p:tgtEl>
                                        <p:attrNameLst>
                                          <p:attrName>ppt_x</p:attrName>
                                        </p:attrNameLst>
                                      </p:cBhvr>
                                      <p:tavLst>
                                        <p:tav tm="0">
                                          <p:val>
                                            <p:strVal val="0-#ppt_w/2"/>
                                          </p:val>
                                        </p:tav>
                                        <p:tav tm="100000">
                                          <p:val>
                                            <p:strVal val="#ppt_x"/>
                                          </p:val>
                                        </p:tav>
                                      </p:tavLst>
                                    </p:anim>
                                    <p:anim calcmode="lin" valueType="num">
                                      <p:cBhvr additive="base">
                                        <p:cTn id="13" dur="500" fill="hold"/>
                                        <p:tgtEl>
                                          <p:spTgt spid="33901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2" name="Zoum"/>
                                        </p:tgtEl>
                                      </p:cMediaNode>
                                    </p:audio>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39055">
                                            <p:txEl>
                                              <p:pRg st="0" end="0"/>
                                            </p:txEl>
                                          </p:spTgt>
                                        </p:tgtEl>
                                        <p:attrNameLst>
                                          <p:attrName>style.visibility</p:attrName>
                                        </p:attrNameLst>
                                      </p:cBhvr>
                                      <p:to>
                                        <p:strVal val="visible"/>
                                      </p:to>
                                    </p:set>
                                    <p:animEffect transition="in" filter="wipe(left)">
                                      <p:cBhvr>
                                        <p:cTn id="18" dur="500"/>
                                        <p:tgtEl>
                                          <p:spTgt spid="3390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055"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ext Box 2"/>
          <p:cNvSpPr txBox="1">
            <a:spLocks noChangeArrowheads="1"/>
          </p:cNvSpPr>
          <p:nvPr/>
        </p:nvSpPr>
        <p:spPr bwMode="auto">
          <a:xfrm>
            <a:off x="0" y="-26988"/>
            <a:ext cx="9144000"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spcBef>
                <a:spcPct val="50000"/>
              </a:spcBef>
            </a:pPr>
            <a:r>
              <a:rPr lang="en-GB" altLang="x-none" sz="3200" b="1">
                <a:solidFill>
                  <a:srgbClr val="0000FF"/>
                </a:solidFill>
              </a:rPr>
              <a:t>References</a:t>
            </a:r>
          </a:p>
        </p:txBody>
      </p:sp>
      <p:sp>
        <p:nvSpPr>
          <p:cNvPr id="49155" name="Text Box 3"/>
          <p:cNvSpPr txBox="1">
            <a:spLocks noChangeArrowheads="1"/>
          </p:cNvSpPr>
          <p:nvPr/>
        </p:nvSpPr>
        <p:spPr bwMode="auto">
          <a:xfrm>
            <a:off x="228600" y="1752600"/>
            <a:ext cx="563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MEGA: http://www.megasoftware.net/</a:t>
            </a:r>
          </a:p>
        </p:txBody>
      </p:sp>
      <p:sp>
        <p:nvSpPr>
          <p:cNvPr id="49156" name="Text Box 4"/>
          <p:cNvSpPr txBox="1">
            <a:spLocks noChangeArrowheads="1"/>
          </p:cNvSpPr>
          <p:nvPr/>
        </p:nvSpPr>
        <p:spPr bwMode="auto">
          <a:xfrm>
            <a:off x="228600" y="22860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PAML: http://abacus.gene.ucl.ac.uk/software/paml.html</a:t>
            </a:r>
          </a:p>
        </p:txBody>
      </p:sp>
      <p:sp>
        <p:nvSpPr>
          <p:cNvPr id="49157" name="Text Box 5"/>
          <p:cNvSpPr txBox="1">
            <a:spLocks noChangeArrowheads="1"/>
          </p:cNvSpPr>
          <p:nvPr/>
        </p:nvSpPr>
        <p:spPr bwMode="auto">
          <a:xfrm>
            <a:off x="228600" y="3200400"/>
            <a:ext cx="86868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dirty="0">
                <a:solidFill>
                  <a:srgbClr val="FF0000"/>
                </a:solidFill>
              </a:rPr>
              <a:t>•</a:t>
            </a:r>
            <a:r>
              <a:rPr lang="en-GB" altLang="x-none" sz="2400" b="1" dirty="0"/>
              <a:t> Fundamental concepts of Bioinformatics. </a:t>
            </a:r>
          </a:p>
          <a:p>
            <a:pPr>
              <a:spcBef>
                <a:spcPct val="50000"/>
              </a:spcBef>
              <a:defRPr/>
            </a:pPr>
            <a:r>
              <a:rPr lang="en-GB" altLang="x-none" sz="2400" b="1" dirty="0"/>
              <a:t>Dan E. </a:t>
            </a:r>
            <a:r>
              <a:rPr lang="en-GB" altLang="x-none" sz="2400" b="1" dirty="0" err="1"/>
              <a:t>Krane</a:t>
            </a:r>
            <a:r>
              <a:rPr lang="en-GB" altLang="x-none" sz="2400" b="1" dirty="0"/>
              <a:t> and Michael L. Raymer</a:t>
            </a:r>
            <a:endParaRPr lang="en-GB" altLang="x-none" dirty="0"/>
          </a:p>
        </p:txBody>
      </p:sp>
      <p:sp>
        <p:nvSpPr>
          <p:cNvPr id="49158" name="Text Box 6"/>
          <p:cNvSpPr txBox="1">
            <a:spLocks noChangeArrowheads="1"/>
          </p:cNvSpPr>
          <p:nvPr/>
        </p:nvSpPr>
        <p:spPr bwMode="auto">
          <a:xfrm>
            <a:off x="228600" y="42672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Genomes 2 edition.  T.A. Brown</a:t>
            </a:r>
            <a:endParaRPr lang="en-GB" altLang="x-none"/>
          </a:p>
        </p:txBody>
      </p:sp>
      <p:sp>
        <p:nvSpPr>
          <p:cNvPr id="49159" name="Text Box 7"/>
          <p:cNvSpPr txBox="1">
            <a:spLocks noChangeArrowheads="1"/>
          </p:cNvSpPr>
          <p:nvPr/>
        </p:nvSpPr>
        <p:spPr bwMode="auto">
          <a:xfrm>
            <a:off x="228600" y="685800"/>
            <a:ext cx="86868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defRPr/>
            </a:pPr>
            <a:r>
              <a:rPr lang="fr-FR" altLang="x-none" sz="2400">
                <a:solidFill>
                  <a:srgbClr val="FF0000"/>
                </a:solidFill>
              </a:rPr>
              <a:t>•</a:t>
            </a:r>
            <a:r>
              <a:rPr lang="fr-FR" altLang="x-none" sz="2400"/>
              <a:t> </a:t>
            </a:r>
            <a:r>
              <a:rPr lang="fr-FR" altLang="x-none" sz="2400" b="1"/>
              <a:t>Phylogeny programs :</a:t>
            </a:r>
            <a:endParaRPr lang="en-GB" altLang="x-none" sz="2400" b="1"/>
          </a:p>
          <a:p>
            <a:pPr>
              <a:spcBef>
                <a:spcPct val="50000"/>
              </a:spcBef>
              <a:defRPr/>
            </a:pPr>
            <a:r>
              <a:rPr lang="en-GB" altLang="x-none" sz="2400" b="1"/>
              <a:t>http://evolution.genetics.washington.edu/phylip/software.html</a:t>
            </a:r>
            <a:endParaRPr lang="en-GB" altLang="x-none" sz="2000"/>
          </a:p>
        </p:txBody>
      </p:sp>
      <p:sp>
        <p:nvSpPr>
          <p:cNvPr id="49160" name="Text Box 8"/>
          <p:cNvSpPr txBox="1">
            <a:spLocks noChangeArrowheads="1"/>
          </p:cNvSpPr>
          <p:nvPr/>
        </p:nvSpPr>
        <p:spPr bwMode="auto">
          <a:xfrm>
            <a:off x="381000" y="2743200"/>
            <a:ext cx="152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solidFill>
                  <a:srgbClr val="FF0000"/>
                </a:solidFill>
              </a:rPr>
              <a:t>Books:</a:t>
            </a:r>
          </a:p>
        </p:txBody>
      </p:sp>
      <p:sp>
        <p:nvSpPr>
          <p:cNvPr id="49162" name="Text Box 10"/>
          <p:cNvSpPr txBox="1">
            <a:spLocks noChangeArrowheads="1"/>
          </p:cNvSpPr>
          <p:nvPr/>
        </p:nvSpPr>
        <p:spPr bwMode="auto">
          <a:xfrm>
            <a:off x="228600" y="4648200"/>
            <a:ext cx="8077200" cy="14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 </a:t>
            </a:r>
            <a:r>
              <a:rPr lang="en-GB" altLang="x-none" sz="2400" b="1"/>
              <a:t>Molecular Evolution; A phylogenetic Approach</a:t>
            </a:r>
          </a:p>
          <a:p>
            <a:pPr>
              <a:spcBef>
                <a:spcPct val="50000"/>
              </a:spcBef>
              <a:defRPr/>
            </a:pPr>
            <a:r>
              <a:rPr lang="en-GB" altLang="x-none" sz="2400" b="1"/>
              <a:t>Page, RDM and Holmes, EC</a:t>
            </a:r>
          </a:p>
          <a:p>
            <a:pPr>
              <a:spcBef>
                <a:spcPct val="50000"/>
              </a:spcBef>
              <a:defRPr/>
            </a:pPr>
            <a:r>
              <a:rPr lang="en-GB" altLang="x-none" sz="1800" b="1"/>
              <a:t>Blackwell Science</a:t>
            </a:r>
            <a:endParaRPr lang="en-GB" altLang="x-none"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ZoneTexte 1"/>
          <p:cNvSpPr txBox="1">
            <a:spLocks noChangeArrowheads="1"/>
          </p:cNvSpPr>
          <p:nvPr/>
        </p:nvSpPr>
        <p:spPr bwMode="auto">
          <a:xfrm>
            <a:off x="0" y="2492375"/>
            <a:ext cx="914400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r>
              <a:rPr lang="en-GB" altLang="x-none" sz="4000" b="1">
                <a:solidFill>
                  <a:srgbClr val="0000FF"/>
                </a:solidFill>
                <a:latin typeface="Arial" charset="0"/>
                <a:ea typeface="Arial" charset="0"/>
                <a:cs typeface="Arial" charset="0"/>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69" name="Group 2"/>
          <p:cNvGrpSpPr>
            <a:grpSpLocks/>
          </p:cNvGrpSpPr>
          <p:nvPr/>
        </p:nvGrpSpPr>
        <p:grpSpPr bwMode="auto">
          <a:xfrm>
            <a:off x="1117600" y="130175"/>
            <a:ext cx="7162800" cy="6727825"/>
            <a:chOff x="680" y="63"/>
            <a:chExt cx="4512" cy="4238"/>
          </a:xfrm>
        </p:grpSpPr>
        <p:pic>
          <p:nvPicPr>
            <p:cNvPr id="32790" name="Picture 3" descr="z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 y="63"/>
              <a:ext cx="4512" cy="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91" name="Text Box 4"/>
            <p:cNvSpPr txBox="1">
              <a:spLocks noChangeArrowheads="1"/>
            </p:cNvSpPr>
            <p:nvPr/>
          </p:nvSpPr>
          <p:spPr bwMode="auto">
            <a:xfrm>
              <a:off x="1684" y="1691"/>
              <a:ext cx="154" cy="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800" i="1">
                  <a:solidFill>
                    <a:srgbClr val="666666"/>
                  </a:solidFill>
                  <a:latin typeface="Andale Mono" charset="0"/>
                  <a:ea typeface="ＭＳ Ｐゴシック" charset="-128"/>
                </a:rPr>
                <a:t>e</a:t>
              </a:r>
            </a:p>
          </p:txBody>
        </p:sp>
      </p:grpSp>
      <p:sp>
        <p:nvSpPr>
          <p:cNvPr id="37" name="Text Box 5"/>
          <p:cNvSpPr txBox="1">
            <a:spLocks noChangeArrowheads="1"/>
          </p:cNvSpPr>
          <p:nvPr/>
        </p:nvSpPr>
        <p:spPr bwMode="auto">
          <a:xfrm>
            <a:off x="-36513" y="-26988"/>
            <a:ext cx="2600326" cy="461963"/>
          </a:xfrm>
          <a:prstGeom prst="rect">
            <a:avLst/>
          </a:prstGeom>
          <a:noFill/>
          <a:ln>
            <a:noFill/>
          </a:ln>
          <a:extLst>
            <a:ext uri="{909E8E84-426E-40dd-AFC4-6F175D3DCCD1}"/>
            <a:ext uri="{91240B29-F687-4f45-9708-019B960494DF}"/>
          </a:extLst>
        </p:spPr>
        <p:txBody>
          <a:bodyPr>
            <a:spAutoFit/>
          </a:bodyPr>
          <a:lstStyle>
            <a:lvl1pPr>
              <a:defRPr sz="1200">
                <a:solidFill>
                  <a:schemeClr val="tx1"/>
                </a:solidFill>
                <a:latin typeface="Times" charset="0"/>
                <a:ea typeface="ＭＳ Ｐゴシック" charset="-128"/>
              </a:defRPr>
            </a:lvl1pPr>
            <a:lvl2pPr marL="742950" indent="-285750">
              <a:defRPr sz="1200">
                <a:solidFill>
                  <a:schemeClr val="tx1"/>
                </a:solidFill>
                <a:latin typeface="Times" charset="0"/>
                <a:ea typeface="ＭＳ Ｐゴシック" charset="-128"/>
              </a:defRPr>
            </a:lvl2pPr>
            <a:lvl3pPr marL="1143000" indent="-228600">
              <a:defRPr sz="1200">
                <a:solidFill>
                  <a:schemeClr val="tx1"/>
                </a:solidFill>
                <a:latin typeface="Times" charset="0"/>
                <a:ea typeface="ＭＳ Ｐゴシック" charset="-128"/>
              </a:defRPr>
            </a:lvl3pPr>
            <a:lvl4pPr marL="1600200" indent="-228600">
              <a:defRPr sz="1200">
                <a:solidFill>
                  <a:schemeClr val="tx1"/>
                </a:solidFill>
                <a:latin typeface="Times" charset="0"/>
                <a:ea typeface="ＭＳ Ｐゴシック" charset="-128"/>
              </a:defRPr>
            </a:lvl4pPr>
            <a:lvl5pPr marL="2057400" indent="-228600">
              <a:defRPr sz="1200">
                <a:solidFill>
                  <a:schemeClr val="tx1"/>
                </a:solidFill>
                <a:latin typeface="Times" charset="0"/>
                <a:ea typeface="ＭＳ Ｐゴシック" charset="-128"/>
              </a:defRPr>
            </a:lvl5pPr>
            <a:lvl6pPr marL="2514600" indent="-228600" eaLnBrk="0" fontAlgn="base" hangingPunct="0">
              <a:spcBef>
                <a:spcPct val="0"/>
              </a:spcBef>
              <a:spcAft>
                <a:spcPct val="0"/>
              </a:spcAft>
              <a:defRPr sz="1200">
                <a:solidFill>
                  <a:schemeClr val="tx1"/>
                </a:solidFill>
                <a:latin typeface="Times" charset="0"/>
                <a:ea typeface="ＭＳ Ｐゴシック" charset="-128"/>
              </a:defRPr>
            </a:lvl6pPr>
            <a:lvl7pPr marL="2971800" indent="-228600" eaLnBrk="0" fontAlgn="base" hangingPunct="0">
              <a:spcBef>
                <a:spcPct val="0"/>
              </a:spcBef>
              <a:spcAft>
                <a:spcPct val="0"/>
              </a:spcAft>
              <a:defRPr sz="1200">
                <a:solidFill>
                  <a:schemeClr val="tx1"/>
                </a:solidFill>
                <a:latin typeface="Times" charset="0"/>
                <a:ea typeface="ＭＳ Ｐゴシック" charset="-128"/>
              </a:defRPr>
            </a:lvl7pPr>
            <a:lvl8pPr marL="3429000" indent="-228600" eaLnBrk="0" fontAlgn="base" hangingPunct="0">
              <a:spcBef>
                <a:spcPct val="0"/>
              </a:spcBef>
              <a:spcAft>
                <a:spcPct val="0"/>
              </a:spcAft>
              <a:defRPr sz="1200">
                <a:solidFill>
                  <a:schemeClr val="tx1"/>
                </a:solidFill>
                <a:latin typeface="Times" charset="0"/>
                <a:ea typeface="ＭＳ Ｐゴシック" charset="-128"/>
              </a:defRPr>
            </a:lvl8pPr>
            <a:lvl9pPr marL="3886200" indent="-228600" eaLnBrk="0" fontAlgn="base" hangingPunct="0">
              <a:spcBef>
                <a:spcPct val="0"/>
              </a:spcBef>
              <a:spcAft>
                <a:spcPct val="0"/>
              </a:spcAft>
              <a:defRPr sz="1200">
                <a:solidFill>
                  <a:schemeClr val="tx1"/>
                </a:solidFill>
                <a:latin typeface="Times" charset="0"/>
                <a:ea typeface="ＭＳ Ｐゴシック" charset="-128"/>
              </a:defRPr>
            </a:lvl9pPr>
          </a:lstStyle>
          <a:p>
            <a:pPr>
              <a:defRPr/>
            </a:pPr>
            <a:r>
              <a:rPr lang="fr-FR" altLang="x-none" sz="2400" b="1" err="1">
                <a:solidFill>
                  <a:srgbClr val="FF0000"/>
                </a:solidFill>
                <a:effectLst>
                  <a:outerShdw blurRad="38100" dist="38100" dir="2700000" algn="tl">
                    <a:srgbClr val="C0C0C0"/>
                  </a:outerShdw>
                </a:effectLst>
                <a:latin typeface="Arial" charset="0"/>
              </a:rPr>
              <a:t>Yeast</a:t>
            </a:r>
            <a:r>
              <a:rPr lang="fr-FR" altLang="x-none" sz="2400" b="1">
                <a:solidFill>
                  <a:srgbClr val="FF0000"/>
                </a:solidFill>
                <a:effectLst>
                  <a:outerShdw blurRad="38100" dist="38100" dir="2700000" algn="tl">
                    <a:srgbClr val="C0C0C0"/>
                  </a:outerShdw>
                </a:effectLst>
                <a:latin typeface="Arial" charset="0"/>
              </a:rPr>
              <a:t> </a:t>
            </a:r>
            <a:r>
              <a:rPr lang="fr-FR" altLang="x-none" sz="2400" b="1" err="1">
                <a:solidFill>
                  <a:srgbClr val="FF0000"/>
                </a:solidFill>
                <a:effectLst>
                  <a:outerShdw blurRad="38100" dist="38100" dir="2700000" algn="tl">
                    <a:srgbClr val="C0C0C0"/>
                  </a:outerShdw>
                </a:effectLst>
                <a:latin typeface="Arial" charset="0"/>
              </a:rPr>
              <a:t>Genomics</a:t>
            </a:r>
            <a:endParaRPr lang="fr-FR" altLang="x-none" sz="2400" b="1">
              <a:solidFill>
                <a:srgbClr val="FF0000"/>
              </a:solidFill>
              <a:effectLst>
                <a:outerShdw blurRad="38100" dist="38100" dir="2700000" algn="tl">
                  <a:srgbClr val="C0C0C0"/>
                </a:outerShdw>
              </a:effectLst>
              <a:latin typeface="Arial" charset="0"/>
            </a:endParaRPr>
          </a:p>
        </p:txBody>
      </p:sp>
      <p:grpSp>
        <p:nvGrpSpPr>
          <p:cNvPr id="32771" name="Group 6"/>
          <p:cNvGrpSpPr>
            <a:grpSpLocks/>
          </p:cNvGrpSpPr>
          <p:nvPr/>
        </p:nvGrpSpPr>
        <p:grpSpPr bwMode="auto">
          <a:xfrm>
            <a:off x="8267700" y="558800"/>
            <a:ext cx="865188" cy="6257925"/>
            <a:chOff x="5176" y="352"/>
            <a:chExt cx="545" cy="3942"/>
          </a:xfrm>
        </p:grpSpPr>
        <p:sp>
          <p:nvSpPr>
            <p:cNvPr id="32784" name="Text Box 7"/>
            <p:cNvSpPr txBox="1">
              <a:spLocks noChangeArrowheads="1"/>
            </p:cNvSpPr>
            <p:nvPr/>
          </p:nvSpPr>
          <p:spPr bwMode="auto">
            <a:xfrm>
              <a:off x="5221" y="1559"/>
              <a:ext cx="500" cy="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400" b="1">
                  <a:solidFill>
                    <a:srgbClr val="008080"/>
                  </a:solidFill>
                  <a:latin typeface="Calibri" charset="0"/>
                  <a:ea typeface="ＭＳ Ｐゴシック" charset="-128"/>
                </a:rPr>
                <a:t>Budding</a:t>
              </a:r>
            </a:p>
            <a:p>
              <a:pPr>
                <a:spcBef>
                  <a:spcPct val="0"/>
                </a:spcBef>
                <a:buFontTx/>
                <a:buNone/>
              </a:pPr>
              <a:r>
                <a:rPr lang="fr-FR" altLang="x-none" sz="1400" b="1">
                  <a:solidFill>
                    <a:srgbClr val="008080"/>
                  </a:solidFill>
                  <a:latin typeface="Calibri" charset="0"/>
                  <a:ea typeface="ＭＳ Ｐゴシック" charset="-128"/>
                </a:rPr>
                <a:t>yeasts</a:t>
              </a:r>
            </a:p>
          </p:txBody>
        </p:sp>
        <p:sp>
          <p:nvSpPr>
            <p:cNvPr id="32785" name="Text Box 8"/>
            <p:cNvSpPr txBox="1">
              <a:spLocks noChangeArrowheads="1"/>
            </p:cNvSpPr>
            <p:nvPr/>
          </p:nvSpPr>
          <p:spPr bwMode="auto">
            <a:xfrm>
              <a:off x="5221" y="3344"/>
              <a:ext cx="432" cy="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400" b="1">
                  <a:solidFill>
                    <a:srgbClr val="008080"/>
                  </a:solidFill>
                  <a:latin typeface="Calibri" charset="0"/>
                  <a:ea typeface="ＭＳ Ｐゴシック" charset="-128"/>
                </a:rPr>
                <a:t>Fission</a:t>
              </a:r>
            </a:p>
            <a:p>
              <a:pPr>
                <a:spcBef>
                  <a:spcPct val="0"/>
                </a:spcBef>
                <a:buFontTx/>
                <a:buNone/>
              </a:pPr>
              <a:r>
                <a:rPr lang="fr-FR" altLang="x-none" sz="1400" b="1">
                  <a:solidFill>
                    <a:srgbClr val="008080"/>
                  </a:solidFill>
                  <a:latin typeface="Calibri" charset="0"/>
                  <a:ea typeface="ＭＳ Ｐゴシック" charset="-128"/>
                </a:rPr>
                <a:t>yeasts</a:t>
              </a:r>
            </a:p>
          </p:txBody>
        </p:sp>
        <p:sp>
          <p:nvSpPr>
            <p:cNvPr id="32786" name="Text Box 9"/>
            <p:cNvSpPr txBox="1">
              <a:spLocks noChangeArrowheads="1"/>
            </p:cNvSpPr>
            <p:nvPr/>
          </p:nvSpPr>
          <p:spPr bwMode="auto">
            <a:xfrm>
              <a:off x="5221" y="3834"/>
              <a:ext cx="462" cy="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400" b="1" i="1">
                  <a:solidFill>
                    <a:srgbClr val="008080"/>
                  </a:solidFill>
                  <a:latin typeface="Calibri" charset="0"/>
                  <a:ea typeface="ＭＳ Ｐゴシック" charset="-128"/>
                </a:rPr>
                <a:t>Basidio</a:t>
              </a:r>
            </a:p>
            <a:p>
              <a:pPr>
                <a:spcBef>
                  <a:spcPct val="0"/>
                </a:spcBef>
                <a:buFontTx/>
                <a:buNone/>
              </a:pPr>
              <a:r>
                <a:rPr lang="fr-FR" altLang="x-none" sz="1400" b="1" i="1">
                  <a:solidFill>
                    <a:srgbClr val="008080"/>
                  </a:solidFill>
                  <a:latin typeface="Calibri" charset="0"/>
                  <a:ea typeface="ＭＳ Ｐゴシック" charset="-128"/>
                </a:rPr>
                <a:t>mycota</a:t>
              </a:r>
              <a:endParaRPr lang="fr-FR" altLang="x-none" sz="1400" b="1">
                <a:solidFill>
                  <a:srgbClr val="008080"/>
                </a:solidFill>
                <a:latin typeface="Calibri" charset="0"/>
                <a:ea typeface="ＭＳ Ｐゴシック" charset="-128"/>
              </a:endParaRPr>
            </a:p>
            <a:p>
              <a:pPr>
                <a:spcBef>
                  <a:spcPct val="0"/>
                </a:spcBef>
                <a:buFontTx/>
                <a:buNone/>
              </a:pPr>
              <a:r>
                <a:rPr lang="fr-FR" altLang="x-none" sz="1400" b="1">
                  <a:solidFill>
                    <a:srgbClr val="008080"/>
                  </a:solidFill>
                  <a:latin typeface="Calibri" charset="0"/>
                  <a:ea typeface="ＭＳ Ｐゴシック" charset="-128"/>
                </a:rPr>
                <a:t>yeasts</a:t>
              </a:r>
            </a:p>
          </p:txBody>
        </p:sp>
        <p:sp>
          <p:nvSpPr>
            <p:cNvPr id="32787" name="AutoShape 10"/>
            <p:cNvSpPr>
              <a:spLocks/>
            </p:cNvSpPr>
            <p:nvPr/>
          </p:nvSpPr>
          <p:spPr bwMode="auto">
            <a:xfrm>
              <a:off x="5176" y="352"/>
              <a:ext cx="48" cy="2784"/>
            </a:xfrm>
            <a:prstGeom prst="rightBrace">
              <a:avLst>
                <a:gd name="adj1" fmla="val 483333"/>
                <a:gd name="adj2" fmla="val 50000"/>
              </a:avLst>
            </a:prstGeom>
            <a:noFill/>
            <a:ln w="12700">
              <a:solidFill>
                <a:srgbClr val="00808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1200">
                <a:ea typeface="ＭＳ Ｐゴシック" charset="-128"/>
              </a:endParaRPr>
            </a:p>
          </p:txBody>
        </p:sp>
        <p:sp>
          <p:nvSpPr>
            <p:cNvPr id="32788" name="AutoShape 11"/>
            <p:cNvSpPr>
              <a:spLocks/>
            </p:cNvSpPr>
            <p:nvPr/>
          </p:nvSpPr>
          <p:spPr bwMode="auto">
            <a:xfrm>
              <a:off x="5177" y="3368"/>
              <a:ext cx="47" cy="280"/>
            </a:xfrm>
            <a:prstGeom prst="rightBrace">
              <a:avLst>
                <a:gd name="adj1" fmla="val 49645"/>
                <a:gd name="adj2" fmla="val 50000"/>
              </a:avLst>
            </a:prstGeom>
            <a:noFill/>
            <a:ln w="12700">
              <a:solidFill>
                <a:srgbClr val="00808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1200">
                <a:ea typeface="ＭＳ Ｐゴシック" charset="-128"/>
              </a:endParaRPr>
            </a:p>
          </p:txBody>
        </p:sp>
        <p:sp>
          <p:nvSpPr>
            <p:cNvPr id="32789" name="AutoShape 12"/>
            <p:cNvSpPr>
              <a:spLocks/>
            </p:cNvSpPr>
            <p:nvPr/>
          </p:nvSpPr>
          <p:spPr bwMode="auto">
            <a:xfrm>
              <a:off x="5176" y="3880"/>
              <a:ext cx="47" cy="392"/>
            </a:xfrm>
            <a:prstGeom prst="rightBrace">
              <a:avLst>
                <a:gd name="adj1" fmla="val 69504"/>
                <a:gd name="adj2" fmla="val 50000"/>
              </a:avLst>
            </a:prstGeom>
            <a:noFill/>
            <a:ln w="12700">
              <a:solidFill>
                <a:srgbClr val="00808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1200">
                <a:ea typeface="ＭＳ Ｐゴシック" charset="-128"/>
              </a:endParaRPr>
            </a:p>
          </p:txBody>
        </p:sp>
      </p:grpSp>
      <p:grpSp>
        <p:nvGrpSpPr>
          <p:cNvPr id="45" name="Group 13"/>
          <p:cNvGrpSpPr>
            <a:grpSpLocks/>
          </p:cNvGrpSpPr>
          <p:nvPr/>
        </p:nvGrpSpPr>
        <p:grpSpPr bwMode="auto">
          <a:xfrm>
            <a:off x="-228600" y="4524375"/>
            <a:ext cx="1879600" cy="2333625"/>
            <a:chOff x="-176" y="2850"/>
            <a:chExt cx="1184" cy="1470"/>
          </a:xfrm>
        </p:grpSpPr>
        <p:sp>
          <p:nvSpPr>
            <p:cNvPr id="32777" name="Text Box 14"/>
            <p:cNvSpPr txBox="1">
              <a:spLocks noChangeArrowheads="1"/>
            </p:cNvSpPr>
            <p:nvPr/>
          </p:nvSpPr>
          <p:spPr bwMode="auto">
            <a:xfrm>
              <a:off x="-20" y="3576"/>
              <a:ext cx="8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fr-FR" altLang="x-none" sz="1200" b="1" i="1">
                  <a:solidFill>
                    <a:srgbClr val="000080"/>
                  </a:solidFill>
                  <a:latin typeface="Arial" charset="0"/>
                  <a:ea typeface="ＭＳ Ｐゴシック" charset="-128"/>
                </a:rPr>
                <a:t>ca.</a:t>
              </a:r>
              <a:r>
                <a:rPr lang="fr-FR" altLang="x-none" sz="1200" b="1">
                  <a:solidFill>
                    <a:srgbClr val="000080"/>
                  </a:solidFill>
                  <a:latin typeface="Arial" charset="0"/>
                  <a:ea typeface="ＭＳ Ｐゴシック" charset="-128"/>
                </a:rPr>
                <a:t> 1,100 MYr </a:t>
              </a:r>
            </a:p>
          </p:txBody>
        </p:sp>
        <p:sp>
          <p:nvSpPr>
            <p:cNvPr id="32778" name="AutoShape 15"/>
            <p:cNvSpPr>
              <a:spLocks noChangeArrowheads="1"/>
            </p:cNvSpPr>
            <p:nvPr/>
          </p:nvSpPr>
          <p:spPr bwMode="auto">
            <a:xfrm rot="19889646" flipH="1">
              <a:off x="558" y="3504"/>
              <a:ext cx="162" cy="72"/>
            </a:xfrm>
            <a:prstGeom prst="leftArrow">
              <a:avLst>
                <a:gd name="adj1" fmla="val 50000"/>
                <a:gd name="adj2" fmla="val 56250"/>
              </a:avLst>
            </a:prstGeom>
            <a:noFill/>
            <a:ln w="19050">
              <a:solidFill>
                <a:srgbClr val="00008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1200">
                <a:ea typeface="ＭＳ Ｐゴシック" charset="-128"/>
              </a:endParaRPr>
            </a:p>
          </p:txBody>
        </p:sp>
        <p:sp>
          <p:nvSpPr>
            <p:cNvPr id="32779" name="Text Box 16"/>
            <p:cNvSpPr txBox="1">
              <a:spLocks noChangeArrowheads="1"/>
            </p:cNvSpPr>
            <p:nvPr/>
          </p:nvSpPr>
          <p:spPr bwMode="auto">
            <a:xfrm>
              <a:off x="-20" y="3187"/>
              <a:ext cx="82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fr-FR" altLang="x-none" sz="1200" b="1" i="1">
                  <a:solidFill>
                    <a:srgbClr val="000080"/>
                  </a:solidFill>
                  <a:latin typeface="Arial" charset="0"/>
                  <a:ea typeface="ＭＳ Ｐゴシック" charset="-128"/>
                </a:rPr>
                <a:t>ca.</a:t>
              </a:r>
              <a:r>
                <a:rPr lang="fr-FR" altLang="x-none" sz="1200" b="1">
                  <a:solidFill>
                    <a:srgbClr val="000080"/>
                  </a:solidFill>
                  <a:latin typeface="Arial" charset="0"/>
                  <a:ea typeface="ＭＳ Ｐゴシック" charset="-128"/>
                </a:rPr>
                <a:t> 1,000 MYr</a:t>
              </a:r>
            </a:p>
          </p:txBody>
        </p:sp>
        <p:sp>
          <p:nvSpPr>
            <p:cNvPr id="32780" name="Text Box 17"/>
            <p:cNvSpPr txBox="1">
              <a:spLocks noChangeArrowheads="1"/>
            </p:cNvSpPr>
            <p:nvPr/>
          </p:nvSpPr>
          <p:spPr bwMode="auto">
            <a:xfrm>
              <a:off x="-176" y="2856"/>
              <a:ext cx="106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fr-FR" altLang="x-none" sz="1200" b="1" i="1">
                  <a:solidFill>
                    <a:srgbClr val="000080"/>
                  </a:solidFill>
                  <a:latin typeface="Arial" charset="0"/>
                  <a:ea typeface="ＭＳ Ｐゴシック" charset="-128"/>
                </a:rPr>
                <a:t>ca.</a:t>
              </a:r>
              <a:r>
                <a:rPr lang="fr-FR" altLang="x-none" sz="1200" b="1">
                  <a:solidFill>
                    <a:srgbClr val="000080"/>
                  </a:solidFill>
                  <a:latin typeface="Arial" charset="0"/>
                  <a:ea typeface="ＭＳ Ｐゴシック" charset="-128"/>
                </a:rPr>
                <a:t> 980 MYr</a:t>
              </a:r>
            </a:p>
          </p:txBody>
        </p:sp>
        <p:sp>
          <p:nvSpPr>
            <p:cNvPr id="32781" name="Text Box 18"/>
            <p:cNvSpPr txBox="1">
              <a:spLocks noChangeArrowheads="1"/>
            </p:cNvSpPr>
            <p:nvPr/>
          </p:nvSpPr>
          <p:spPr bwMode="auto">
            <a:xfrm>
              <a:off x="0" y="4032"/>
              <a:ext cx="100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200" b="1">
                  <a:solidFill>
                    <a:srgbClr val="000080"/>
                  </a:solidFill>
                  <a:latin typeface="Arial" charset="0"/>
                  <a:ea typeface="ＭＳ Ｐゴシック" charset="-128"/>
                </a:rPr>
                <a:t>Hedges </a:t>
              </a:r>
              <a:r>
                <a:rPr lang="fr-FR" altLang="x-none" sz="1200" b="1" i="1">
                  <a:solidFill>
                    <a:srgbClr val="000080"/>
                  </a:solidFill>
                  <a:latin typeface="Arial" charset="0"/>
                  <a:ea typeface="ＭＳ Ｐゴシック" charset="-128"/>
                </a:rPr>
                <a:t>et al.</a:t>
              </a:r>
              <a:r>
                <a:rPr lang="fr-FR" altLang="x-none" sz="1200" b="1">
                  <a:solidFill>
                    <a:srgbClr val="000080"/>
                  </a:solidFill>
                  <a:latin typeface="Arial" charset="0"/>
                  <a:ea typeface="ＭＳ Ｐゴシック" charset="-128"/>
                </a:rPr>
                <a:t>, 2004 </a:t>
              </a:r>
              <a:r>
                <a:rPr lang="fr-FR" altLang="x-none" sz="1200" b="1" i="1">
                  <a:solidFill>
                    <a:srgbClr val="000080"/>
                  </a:solidFill>
                  <a:latin typeface="Arial" charset="0"/>
                  <a:ea typeface="ＭＳ Ｐゴシック" charset="-128"/>
                </a:rPr>
                <a:t>BMC Evol Biol.</a:t>
              </a:r>
              <a:r>
                <a:rPr lang="fr-FR" altLang="x-none" sz="1200" b="1">
                  <a:solidFill>
                    <a:srgbClr val="000080"/>
                  </a:solidFill>
                  <a:latin typeface="Arial" charset="0"/>
                  <a:ea typeface="ＭＳ Ｐゴシック" charset="-128"/>
                </a:rPr>
                <a:t> 4:2</a:t>
              </a:r>
            </a:p>
          </p:txBody>
        </p:sp>
        <p:sp>
          <p:nvSpPr>
            <p:cNvPr id="32782" name="AutoShape 19"/>
            <p:cNvSpPr>
              <a:spLocks noChangeArrowheads="1"/>
            </p:cNvSpPr>
            <p:nvPr/>
          </p:nvSpPr>
          <p:spPr bwMode="auto">
            <a:xfrm rot="19889646" flipH="1">
              <a:off x="622" y="3104"/>
              <a:ext cx="162" cy="72"/>
            </a:xfrm>
            <a:prstGeom prst="leftArrow">
              <a:avLst>
                <a:gd name="adj1" fmla="val 50000"/>
                <a:gd name="adj2" fmla="val 56250"/>
              </a:avLst>
            </a:prstGeom>
            <a:noFill/>
            <a:ln w="19050">
              <a:solidFill>
                <a:srgbClr val="00008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1200">
                <a:ea typeface="ＭＳ Ｐゴシック" charset="-128"/>
              </a:endParaRPr>
            </a:p>
          </p:txBody>
        </p:sp>
        <p:sp>
          <p:nvSpPr>
            <p:cNvPr id="32783" name="AutoShape 20"/>
            <p:cNvSpPr>
              <a:spLocks noChangeArrowheads="1"/>
            </p:cNvSpPr>
            <p:nvPr/>
          </p:nvSpPr>
          <p:spPr bwMode="auto">
            <a:xfrm rot="19889646" flipH="1">
              <a:off x="718" y="2850"/>
              <a:ext cx="162" cy="72"/>
            </a:xfrm>
            <a:prstGeom prst="leftArrow">
              <a:avLst>
                <a:gd name="adj1" fmla="val 50000"/>
                <a:gd name="adj2" fmla="val 56250"/>
              </a:avLst>
            </a:prstGeom>
            <a:noFill/>
            <a:ln w="19050">
              <a:solidFill>
                <a:srgbClr val="00008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1200">
                <a:ea typeface="ＭＳ Ｐゴシック" charset="-128"/>
              </a:endParaRPr>
            </a:p>
          </p:txBody>
        </p:sp>
      </p:grpSp>
      <p:sp>
        <p:nvSpPr>
          <p:cNvPr id="32773" name="Text Box 21"/>
          <p:cNvSpPr txBox="1">
            <a:spLocks noChangeArrowheads="1"/>
          </p:cNvSpPr>
          <p:nvPr/>
        </p:nvSpPr>
        <p:spPr bwMode="auto">
          <a:xfrm>
            <a:off x="111125" y="368300"/>
            <a:ext cx="3063875" cy="246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000" b="1">
                <a:solidFill>
                  <a:srgbClr val="0000FF"/>
                </a:solidFill>
                <a:latin typeface="Arial" charset="0"/>
                <a:ea typeface="ＭＳ Ｐゴシック" charset="-128"/>
              </a:rPr>
              <a:t>Dujon (2010) </a:t>
            </a:r>
            <a:r>
              <a:rPr lang="fr-FR" altLang="x-none" sz="1000" b="1" i="1">
                <a:solidFill>
                  <a:srgbClr val="0000FF"/>
                </a:solidFill>
                <a:latin typeface="Arial" charset="0"/>
                <a:ea typeface="ＭＳ Ｐゴシック" charset="-128"/>
              </a:rPr>
              <a:t>Nature Rev. Genetics</a:t>
            </a:r>
            <a:r>
              <a:rPr lang="fr-FR" altLang="x-none" sz="1000" b="1">
                <a:solidFill>
                  <a:srgbClr val="0000FF"/>
                </a:solidFill>
                <a:latin typeface="Arial" charset="0"/>
                <a:ea typeface="ＭＳ Ｐゴシック" charset="-128"/>
              </a:rPr>
              <a:t>, 11: 512-524 </a:t>
            </a:r>
          </a:p>
        </p:txBody>
      </p:sp>
      <p:sp>
        <p:nvSpPr>
          <p:cNvPr id="32774" name="Line 32"/>
          <p:cNvSpPr>
            <a:spLocks noChangeShapeType="1"/>
          </p:cNvSpPr>
          <p:nvPr/>
        </p:nvSpPr>
        <p:spPr bwMode="auto">
          <a:xfrm>
            <a:off x="838200" y="1066800"/>
            <a:ext cx="609600" cy="2286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2775" name="Line 33"/>
          <p:cNvSpPr>
            <a:spLocks noChangeShapeType="1"/>
          </p:cNvSpPr>
          <p:nvPr/>
        </p:nvSpPr>
        <p:spPr bwMode="auto">
          <a:xfrm>
            <a:off x="685800" y="3733800"/>
            <a:ext cx="609600" cy="2286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2776" name="Line 34"/>
          <p:cNvSpPr>
            <a:spLocks noChangeShapeType="1"/>
          </p:cNvSpPr>
          <p:nvPr/>
        </p:nvSpPr>
        <p:spPr bwMode="auto">
          <a:xfrm>
            <a:off x="533400" y="1676400"/>
            <a:ext cx="609600" cy="2286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13" y="304800"/>
            <a:ext cx="44831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651" name="Rectangle 3"/>
          <p:cNvSpPr>
            <a:spLocks noChangeArrowheads="1"/>
          </p:cNvSpPr>
          <p:nvPr/>
        </p:nvSpPr>
        <p:spPr bwMode="auto">
          <a:xfrm>
            <a:off x="5257800" y="533400"/>
            <a:ext cx="3825875" cy="247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GB" altLang="x-none" sz="2000" b="1">
                <a:latin typeface="Arial" charset="0"/>
              </a:rPr>
              <a:t>Pace (2001) described a tree </a:t>
            </a:r>
          </a:p>
          <a:p>
            <a:pPr eaLnBrk="1" hangingPunct="1">
              <a:defRPr/>
            </a:pPr>
            <a:r>
              <a:rPr lang="en-GB" altLang="x-none" sz="2000" b="1">
                <a:latin typeface="Arial" charset="0"/>
              </a:rPr>
              <a:t>of life based on small subunit </a:t>
            </a:r>
          </a:p>
          <a:p>
            <a:pPr eaLnBrk="1" hangingPunct="1">
              <a:defRPr/>
            </a:pPr>
            <a:r>
              <a:rPr lang="en-GB" altLang="x-none" sz="2000" b="1">
                <a:latin typeface="Arial" charset="0"/>
              </a:rPr>
              <a:t>rRNA sequences. </a:t>
            </a:r>
          </a:p>
          <a:p>
            <a:pPr eaLnBrk="1" hangingPunct="1">
              <a:defRPr/>
            </a:pPr>
            <a:r>
              <a:rPr lang="en-GB" altLang="x-none" sz="1600">
                <a:solidFill>
                  <a:srgbClr val="000000"/>
                </a:solidFill>
                <a:latin typeface="Times New Roman" charset="0"/>
              </a:rPr>
              <a:t>Pace, N. R. (1997) </a:t>
            </a:r>
            <a:r>
              <a:rPr lang="en-GB" altLang="x-none" sz="1600" i="1">
                <a:solidFill>
                  <a:srgbClr val="000000"/>
                </a:solidFill>
                <a:latin typeface="Times New Roman" charset="0"/>
              </a:rPr>
              <a:t>Science</a:t>
            </a:r>
            <a:r>
              <a:rPr lang="en-GB" altLang="x-none" sz="1600">
                <a:solidFill>
                  <a:srgbClr val="000000"/>
                </a:solidFill>
                <a:latin typeface="Times New Roman" charset="0"/>
              </a:rPr>
              <a:t> </a:t>
            </a:r>
            <a:r>
              <a:rPr lang="en-GB" altLang="x-none" sz="1600" b="1">
                <a:solidFill>
                  <a:srgbClr val="000000"/>
                </a:solidFill>
                <a:latin typeface="Times New Roman" charset="0"/>
              </a:rPr>
              <a:t>276</a:t>
            </a:r>
            <a:r>
              <a:rPr lang="en-GB" altLang="x-none" sz="1600">
                <a:solidFill>
                  <a:srgbClr val="000000"/>
                </a:solidFill>
                <a:latin typeface="Times New Roman" charset="0"/>
              </a:rPr>
              <a:t>, 734-740</a:t>
            </a:r>
          </a:p>
          <a:p>
            <a:pPr eaLnBrk="1" hangingPunct="1">
              <a:defRPr/>
            </a:pPr>
            <a:endParaRPr lang="en-GB" altLang="x-none" sz="2000" b="1">
              <a:latin typeface="Arial" charset="0"/>
            </a:endParaRPr>
          </a:p>
          <a:p>
            <a:pPr eaLnBrk="1" hangingPunct="1">
              <a:defRPr/>
            </a:pPr>
            <a:r>
              <a:rPr lang="en-GB" altLang="x-none" sz="2000" b="1">
                <a:latin typeface="Arial" charset="0"/>
              </a:rPr>
              <a:t>This tree shows </a:t>
            </a:r>
            <a:r>
              <a:rPr lang="en-GB" altLang="x-none" sz="2000" b="1">
                <a:solidFill>
                  <a:srgbClr val="FF0000"/>
                </a:solidFill>
                <a:latin typeface="Arial" charset="0"/>
              </a:rPr>
              <a:t>the main</a:t>
            </a:r>
          </a:p>
          <a:p>
            <a:pPr eaLnBrk="1" hangingPunct="1">
              <a:defRPr/>
            </a:pPr>
            <a:r>
              <a:rPr lang="en-GB" altLang="x-none" sz="2000" b="1">
                <a:solidFill>
                  <a:srgbClr val="FF0000"/>
                </a:solidFill>
                <a:latin typeface="Arial" charset="0"/>
              </a:rPr>
              <a:t>three branches described</a:t>
            </a:r>
          </a:p>
          <a:p>
            <a:pPr eaLnBrk="1" hangingPunct="1">
              <a:defRPr/>
            </a:pPr>
            <a:r>
              <a:rPr lang="en-GB" altLang="x-none" sz="2000" b="1">
                <a:solidFill>
                  <a:srgbClr val="FF0000"/>
                </a:solidFill>
                <a:latin typeface="Arial" charset="0"/>
              </a:rPr>
              <a:t>by Woese and colleagues</a:t>
            </a:r>
            <a:r>
              <a:rPr lang="en-GB" altLang="x-none" sz="2000" b="1">
                <a:latin typeface="Arial" charset="0"/>
              </a:rPr>
              <a:t>.</a:t>
            </a:r>
          </a:p>
        </p:txBody>
      </p:sp>
      <p:sp>
        <p:nvSpPr>
          <p:cNvPr id="283652" name="Text Box 4"/>
          <p:cNvSpPr txBox="1">
            <a:spLocks noChangeArrowheads="1"/>
          </p:cNvSpPr>
          <p:nvPr/>
        </p:nvSpPr>
        <p:spPr bwMode="auto">
          <a:xfrm>
            <a:off x="5257800" y="3429000"/>
            <a:ext cx="35814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2800" b="1"/>
              <a:t>This tree is referred to as the </a:t>
            </a:r>
            <a:r>
              <a:rPr lang="en-GB" altLang="x-none" sz="2800" b="1">
                <a:solidFill>
                  <a:srgbClr val="FF0000"/>
                </a:solidFill>
              </a:rPr>
              <a:t>tree of life</a:t>
            </a:r>
            <a:r>
              <a:rPr lang="en-GB" altLang="x-none" sz="2800" b="1"/>
              <a:t> or the </a:t>
            </a:r>
            <a:r>
              <a:rPr lang="en-GB" altLang="x-none" sz="2800" b="1">
                <a:solidFill>
                  <a:srgbClr val="0000FF"/>
                </a:solidFill>
              </a:rPr>
              <a:t>universal tree</a:t>
            </a:r>
            <a:r>
              <a:rPr lang="en-GB" altLang="x-none" sz="2800" b="1"/>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Text Box 2"/>
          <p:cNvSpPr txBox="1">
            <a:spLocks noChangeArrowheads="1"/>
          </p:cNvSpPr>
          <p:nvPr/>
        </p:nvSpPr>
        <p:spPr bwMode="auto">
          <a:xfrm>
            <a:off x="228600" y="914400"/>
            <a:ext cx="883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fr-FR" altLang="x-none" sz="2800" b="1">
                <a:solidFill>
                  <a:srgbClr val="0000FF"/>
                </a:solidFill>
                <a:ea typeface="ＭＳ Ｐゴシック" charset="-128"/>
              </a:rPr>
              <a:t>http://www.ucmp.berkeley.edu/alllife/threedomains.html</a:t>
            </a:r>
            <a:endParaRPr lang="fr-FR" altLang="x-none" sz="1200">
              <a:ea typeface="ＭＳ Ｐゴシック" charset="-128"/>
            </a:endParaRPr>
          </a:p>
        </p:txBody>
      </p:sp>
      <p:sp>
        <p:nvSpPr>
          <p:cNvPr id="186370" name="Rectangle 3"/>
          <p:cNvSpPr>
            <a:spLocks noChangeArrowheads="1"/>
          </p:cNvSpPr>
          <p:nvPr/>
        </p:nvSpPr>
        <p:spPr bwMode="auto">
          <a:xfrm>
            <a:off x="0" y="-26988"/>
            <a:ext cx="9144000" cy="6413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3600" b="1">
                <a:solidFill>
                  <a:srgbClr val="0000FF"/>
                </a:solidFill>
                <a:latin typeface="Arial" charset="0"/>
                <a:ea typeface="ＭＳ Ｐゴシック" charset="-128"/>
              </a:rPr>
              <a:t>The Phylogeny of Life</a:t>
            </a:r>
            <a:endParaRPr lang="en-GB" altLang="x-none" sz="3600">
              <a:solidFill>
                <a:srgbClr val="000000"/>
              </a:solidFill>
              <a:latin typeface="Arial" charset="0"/>
              <a:ea typeface="ＭＳ Ｐゴシック" charset="-128"/>
            </a:endParaRPr>
          </a:p>
        </p:txBody>
      </p:sp>
      <p:sp>
        <p:nvSpPr>
          <p:cNvPr id="186371" name="Rectangle 4"/>
          <p:cNvSpPr>
            <a:spLocks noChangeArrowheads="1"/>
          </p:cNvSpPr>
          <p:nvPr/>
        </p:nvSpPr>
        <p:spPr bwMode="auto">
          <a:xfrm>
            <a:off x="0" y="1524000"/>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b="1">
                <a:solidFill>
                  <a:srgbClr val="000000"/>
                </a:solidFill>
                <a:latin typeface="Arial" charset="0"/>
                <a:ea typeface="ＭＳ Ｐゴシック" charset="-128"/>
              </a:rPr>
              <a:t>The ancestor/descendant relationships which connect all organisms that have ever lived</a:t>
            </a:r>
            <a:r>
              <a:rPr lang="en-GB" altLang="x-none" sz="1800">
                <a:solidFill>
                  <a:srgbClr val="000000"/>
                </a:solidFill>
                <a:latin typeface="Arial" charset="0"/>
                <a:ea typeface="ＭＳ Ｐゴシック" charset="-128"/>
              </a:rPr>
              <a:t>.</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2667000"/>
            <a:ext cx="41211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400"/>
            <a:ext cx="44704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6100" y="-26988"/>
            <a:ext cx="2171700" cy="2235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71800"/>
            <a:ext cx="39243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2971800"/>
            <a:ext cx="3276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8"/>
          <p:cNvSpPr txBox="1">
            <a:spLocks noChangeArrowheads="1"/>
          </p:cNvSpPr>
          <p:nvPr/>
        </p:nvSpPr>
        <p:spPr bwMode="auto">
          <a:xfrm>
            <a:off x="0" y="2178050"/>
            <a:ext cx="5181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dirty="0">
                <a:latin typeface="Times" charset="0"/>
              </a:rPr>
              <a:t>The </a:t>
            </a:r>
            <a:r>
              <a:rPr lang="en-GB" altLang="x-none" sz="1800" b="1" dirty="0">
                <a:solidFill>
                  <a:srgbClr val="FF0000"/>
                </a:solidFill>
                <a:latin typeface="Times" charset="0"/>
              </a:rPr>
              <a:t>three-domain proposal</a:t>
            </a:r>
            <a:r>
              <a:rPr lang="en-GB" altLang="x-none" sz="1800" b="1" dirty="0">
                <a:latin typeface="Times" charset="0"/>
              </a:rPr>
              <a:t> </a:t>
            </a:r>
            <a:r>
              <a:rPr lang="en-GB" altLang="x-none" sz="1800" dirty="0">
                <a:latin typeface="Times" charset="0"/>
              </a:rPr>
              <a:t>based on the ribosomal RNA tree. </a:t>
            </a:r>
            <a:r>
              <a:rPr lang="en-GB" altLang="x-none" sz="1600" i="1" dirty="0" err="1">
                <a:latin typeface="Times" charset="0"/>
              </a:rPr>
              <a:t>Woese</a:t>
            </a:r>
            <a:r>
              <a:rPr lang="en-GB" altLang="x-none" sz="1600" i="1" dirty="0">
                <a:latin typeface="Times" charset="0"/>
              </a:rPr>
              <a:t> et al. PNAS. 87:4576-4579. (</a:t>
            </a:r>
            <a:r>
              <a:rPr lang="en-GB" altLang="x-none" sz="1600" i="1" dirty="0">
                <a:solidFill>
                  <a:srgbClr val="FF0000"/>
                </a:solidFill>
                <a:latin typeface="Times" charset="0"/>
              </a:rPr>
              <a:t>1990</a:t>
            </a:r>
            <a:r>
              <a:rPr lang="en-GB" altLang="x-none" sz="1600" i="1" dirty="0">
                <a:latin typeface="Times" charset="0"/>
              </a:rPr>
              <a:t>)</a:t>
            </a:r>
            <a:endParaRPr lang="en-GB" altLang="x-none" sz="1800" dirty="0">
              <a:solidFill>
                <a:srgbClr val="FF0000"/>
              </a:solidFill>
              <a:latin typeface="Times" charset="0"/>
            </a:endParaRPr>
          </a:p>
        </p:txBody>
      </p:sp>
      <p:sp>
        <p:nvSpPr>
          <p:cNvPr id="7" name="Text Box 9"/>
          <p:cNvSpPr txBox="1">
            <a:spLocks noChangeArrowheads="1"/>
          </p:cNvSpPr>
          <p:nvPr/>
        </p:nvSpPr>
        <p:spPr bwMode="auto">
          <a:xfrm>
            <a:off x="4860032" y="1781175"/>
            <a:ext cx="4391025"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b="1" dirty="0">
                <a:latin typeface="Times" charset="0"/>
              </a:rPr>
              <a:t>The </a:t>
            </a:r>
            <a:r>
              <a:rPr lang="en-GB" altLang="x-none" sz="1800" b="1" dirty="0">
                <a:solidFill>
                  <a:srgbClr val="FF0000"/>
                </a:solidFill>
                <a:latin typeface="Times" charset="0"/>
              </a:rPr>
              <a:t>two-empire proposal</a:t>
            </a:r>
            <a:r>
              <a:rPr lang="en-GB" altLang="x-none" sz="1800" dirty="0">
                <a:latin typeface="Times" charset="0"/>
              </a:rPr>
              <a:t>, separating eukaryotes from prokaryotes and eubacteria from </a:t>
            </a:r>
            <a:r>
              <a:rPr lang="en-GB" altLang="x-none" sz="1800" dirty="0" err="1">
                <a:latin typeface="Times" charset="0"/>
              </a:rPr>
              <a:t>archaebacteria</a:t>
            </a:r>
            <a:r>
              <a:rPr lang="en-GB" altLang="x-none" sz="1800" dirty="0">
                <a:latin typeface="Times" charset="0"/>
              </a:rPr>
              <a:t>.   </a:t>
            </a:r>
            <a:r>
              <a:rPr lang="en-GB" altLang="x-none" sz="1600" i="1" dirty="0" err="1">
                <a:latin typeface="Times" charset="0"/>
              </a:rPr>
              <a:t>Mayr</a:t>
            </a:r>
            <a:r>
              <a:rPr lang="en-GB" altLang="x-none" sz="1600" i="1" dirty="0">
                <a:latin typeface="Times" charset="0"/>
              </a:rPr>
              <a:t>, D. PNAS 95:9720-23. (</a:t>
            </a:r>
            <a:r>
              <a:rPr lang="en-GB" altLang="x-none" sz="1600" i="1" dirty="0">
                <a:solidFill>
                  <a:srgbClr val="FF0000"/>
                </a:solidFill>
                <a:latin typeface="Times" charset="0"/>
              </a:rPr>
              <a:t>1998</a:t>
            </a:r>
            <a:r>
              <a:rPr lang="en-GB" altLang="x-none" sz="1600" i="1" dirty="0">
                <a:latin typeface="Times" charset="0"/>
              </a:rPr>
              <a:t>).</a:t>
            </a:r>
            <a:endParaRPr lang="en-GB" altLang="x-none" sz="1800" dirty="0">
              <a:solidFill>
                <a:srgbClr val="FF0000"/>
              </a:solidFill>
              <a:latin typeface="Times" charset="0"/>
            </a:endParaRPr>
          </a:p>
        </p:txBody>
      </p:sp>
      <p:sp>
        <p:nvSpPr>
          <p:cNvPr id="8" name="Text Box 10"/>
          <p:cNvSpPr txBox="1">
            <a:spLocks noChangeArrowheads="1"/>
          </p:cNvSpPr>
          <p:nvPr/>
        </p:nvSpPr>
        <p:spPr bwMode="auto">
          <a:xfrm>
            <a:off x="34925" y="5949280"/>
            <a:ext cx="4572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dirty="0">
                <a:latin typeface="Times" charset="0"/>
              </a:rPr>
              <a:t>The </a:t>
            </a:r>
            <a:r>
              <a:rPr lang="en-GB" altLang="x-none" sz="1800" b="1" dirty="0">
                <a:solidFill>
                  <a:srgbClr val="FF0000"/>
                </a:solidFill>
                <a:latin typeface="Times" charset="0"/>
              </a:rPr>
              <a:t>three-domain proposal, with continuous lateral gene transfer among domains</a:t>
            </a:r>
            <a:r>
              <a:rPr lang="en-GB" altLang="x-none" sz="1800" dirty="0">
                <a:latin typeface="Times" charset="0"/>
              </a:rPr>
              <a:t>. </a:t>
            </a:r>
          </a:p>
          <a:p>
            <a:pPr>
              <a:spcBef>
                <a:spcPct val="0"/>
              </a:spcBef>
              <a:buFontTx/>
              <a:buNone/>
            </a:pPr>
            <a:r>
              <a:rPr lang="en-GB" altLang="x-none" sz="1800" i="1" dirty="0">
                <a:latin typeface="Times" charset="0"/>
              </a:rPr>
              <a:t>Doolittle. </a:t>
            </a:r>
            <a:r>
              <a:rPr lang="en-GB" altLang="x-none" sz="1600" i="1" dirty="0">
                <a:latin typeface="Times" charset="0"/>
              </a:rPr>
              <a:t>Science 284:2124-8. (</a:t>
            </a:r>
            <a:r>
              <a:rPr lang="en-GB" altLang="x-none" sz="1600" i="1" dirty="0">
                <a:solidFill>
                  <a:srgbClr val="FF0000"/>
                </a:solidFill>
                <a:latin typeface="Times" charset="0"/>
              </a:rPr>
              <a:t>1999</a:t>
            </a:r>
            <a:r>
              <a:rPr lang="en-GB" altLang="x-none" sz="1600" i="1" dirty="0">
                <a:latin typeface="Times" charset="0"/>
              </a:rPr>
              <a:t>)</a:t>
            </a:r>
            <a:endParaRPr lang="en-GB" altLang="x-none" sz="2400" b="0" dirty="0">
              <a:latin typeface="Times" charset="0"/>
            </a:endParaRPr>
          </a:p>
        </p:txBody>
      </p:sp>
      <p:sp>
        <p:nvSpPr>
          <p:cNvPr id="9" name="Text Box 11"/>
          <p:cNvSpPr txBox="1">
            <a:spLocks noChangeArrowheads="1"/>
          </p:cNvSpPr>
          <p:nvPr/>
        </p:nvSpPr>
        <p:spPr bwMode="auto">
          <a:xfrm>
            <a:off x="4648200" y="5661248"/>
            <a:ext cx="45720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dirty="0">
                <a:latin typeface="Times" charset="0"/>
              </a:rPr>
              <a:t>The </a:t>
            </a:r>
            <a:r>
              <a:rPr lang="en-GB" altLang="x-none" sz="1800" b="1" dirty="0">
                <a:solidFill>
                  <a:srgbClr val="FF0000"/>
                </a:solidFill>
                <a:latin typeface="Times" charset="0"/>
              </a:rPr>
              <a:t>ring of life</a:t>
            </a:r>
            <a:r>
              <a:rPr lang="en-GB" altLang="x-none" sz="1800" dirty="0">
                <a:latin typeface="Times" charset="0"/>
              </a:rPr>
              <a:t>, incorporating lateral gene transfer but preserving the prokaryote eukaryote divide. </a:t>
            </a:r>
          </a:p>
          <a:p>
            <a:pPr>
              <a:spcBef>
                <a:spcPct val="0"/>
              </a:spcBef>
              <a:buFontTx/>
              <a:buNone/>
            </a:pPr>
            <a:r>
              <a:rPr lang="en-GB" altLang="x-none" sz="1600" i="1" dirty="0">
                <a:latin typeface="Times" charset="0"/>
              </a:rPr>
              <a:t>Rivera &amp; Lake JA. Nature 431: 152-5. (</a:t>
            </a:r>
            <a:r>
              <a:rPr lang="en-GB" altLang="x-none" sz="1600" i="1" dirty="0">
                <a:solidFill>
                  <a:srgbClr val="FF0000"/>
                </a:solidFill>
                <a:latin typeface="Times" charset="0"/>
              </a:rPr>
              <a:t>2004</a:t>
            </a:r>
            <a:r>
              <a:rPr lang="en-GB" altLang="x-none" sz="1600" i="1" dirty="0">
                <a:latin typeface="Times" charset="0"/>
              </a:rPr>
              <a:t>)</a:t>
            </a:r>
            <a:endParaRPr lang="en-GB" altLang="x-none" sz="2400" b="0" dirty="0">
              <a:latin typeface="Times" charset="0"/>
            </a:endParaRPr>
          </a:p>
        </p:txBody>
      </p:sp>
      <p:sp>
        <p:nvSpPr>
          <p:cNvPr id="10" name="Text Box 12"/>
          <p:cNvSpPr txBox="1">
            <a:spLocks noChangeArrowheads="1"/>
          </p:cNvSpPr>
          <p:nvPr/>
        </p:nvSpPr>
        <p:spPr bwMode="auto">
          <a:xfrm>
            <a:off x="4267200" y="76200"/>
            <a:ext cx="28194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FF0000"/>
                </a:solidFill>
                <a:latin typeface="Times" charset="0"/>
              </a:rPr>
              <a:t>Martin &amp; Embley</a:t>
            </a:r>
          </a:p>
          <a:p>
            <a:pPr>
              <a:spcBef>
                <a:spcPct val="50000"/>
              </a:spcBef>
              <a:buFontTx/>
              <a:buNone/>
            </a:pPr>
            <a:r>
              <a:rPr lang="en-GB" altLang="x-none" sz="2000" i="1">
                <a:solidFill>
                  <a:srgbClr val="FF0000"/>
                </a:solidFill>
                <a:latin typeface="Times" charset="0"/>
              </a:rPr>
              <a:t>Nature</a:t>
            </a:r>
            <a:r>
              <a:rPr lang="en-GB" altLang="x-none" sz="2000">
                <a:solidFill>
                  <a:srgbClr val="FF0000"/>
                </a:solidFill>
                <a:latin typeface="Times" charset="0"/>
              </a:rPr>
              <a:t> 431:152-5.(2004)</a:t>
            </a:r>
          </a:p>
        </p:txBody>
      </p:sp>
    </p:spTree>
    <p:extLst>
      <p:ext uri="{BB962C8B-B14F-4D97-AF65-F5344CB8AC3E}">
        <p14:creationId xmlns:p14="http://schemas.microsoft.com/office/powerpoint/2010/main" val="973456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ext Box 2"/>
          <p:cNvSpPr txBox="1">
            <a:spLocks noChangeArrowheads="1"/>
          </p:cNvSpPr>
          <p:nvPr/>
        </p:nvSpPr>
        <p:spPr bwMode="auto">
          <a:xfrm>
            <a:off x="0" y="-26988"/>
            <a:ext cx="9144000" cy="131127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b="1">
                <a:solidFill>
                  <a:srgbClr val="0000FF"/>
                </a:solidFill>
                <a:latin typeface="Arial" charset="0"/>
                <a:ea typeface="Arial" charset="0"/>
                <a:cs typeface="Arial" charset="0"/>
              </a:rPr>
              <a:t>Introduction to Phylogenomy:</a:t>
            </a:r>
          </a:p>
          <a:p>
            <a:pPr algn="ctr">
              <a:spcBef>
                <a:spcPct val="50000"/>
              </a:spcBef>
              <a:buFontTx/>
              <a:buNone/>
            </a:pPr>
            <a:r>
              <a:rPr lang="en-GB" altLang="x-none" b="1">
                <a:solidFill>
                  <a:srgbClr val="0000FF"/>
                </a:solidFill>
                <a:latin typeface="Arial" charset="0"/>
                <a:ea typeface="Arial" charset="0"/>
                <a:cs typeface="Arial" charset="0"/>
              </a:rPr>
              <a:t>Species phylogeny</a:t>
            </a:r>
            <a:endParaRPr lang="en-GB" altLang="x-none" sz="1200">
              <a:solidFill>
                <a:srgbClr val="0000FF"/>
              </a:solidFill>
              <a:latin typeface="Arial" charset="0"/>
              <a:ea typeface="Arial" charset="0"/>
              <a:cs typeface="Arial" charset="0"/>
            </a:endParaRPr>
          </a:p>
        </p:txBody>
      </p:sp>
      <p:sp>
        <p:nvSpPr>
          <p:cNvPr id="187394" name="Text Box 3"/>
          <p:cNvSpPr txBox="1">
            <a:spLocks noChangeArrowheads="1"/>
          </p:cNvSpPr>
          <p:nvPr/>
        </p:nvSpPr>
        <p:spPr bwMode="auto">
          <a:xfrm>
            <a:off x="107950" y="1557338"/>
            <a:ext cx="90360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800" b="1">
                <a:solidFill>
                  <a:srgbClr val="0000FF"/>
                </a:solidFill>
                <a:latin typeface="Arial" charset="0"/>
                <a:ea typeface="Arial" charset="0"/>
                <a:cs typeface="Arial" charset="0"/>
              </a:rPr>
              <a:t>•</a:t>
            </a:r>
            <a:r>
              <a:rPr lang="en-GB" altLang="x-none" sz="2800" b="1">
                <a:latin typeface="Arial" charset="0"/>
                <a:ea typeface="Arial" charset="0"/>
                <a:cs typeface="Arial" charset="0"/>
              </a:rPr>
              <a:t> Consider the alignment of the concatenation of many orthologous genes and proceed to phylogenetic tree construction</a:t>
            </a:r>
          </a:p>
        </p:txBody>
      </p:sp>
      <p:sp>
        <p:nvSpPr>
          <p:cNvPr id="187395" name="Text Box 4"/>
          <p:cNvSpPr txBox="1">
            <a:spLocks noChangeArrowheads="1"/>
          </p:cNvSpPr>
          <p:nvPr/>
        </p:nvSpPr>
        <p:spPr bwMode="auto">
          <a:xfrm>
            <a:off x="107950" y="3357563"/>
            <a:ext cx="8928100"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800" b="1" dirty="0">
                <a:solidFill>
                  <a:srgbClr val="0000FF"/>
                </a:solidFill>
                <a:latin typeface="Arial" charset="0"/>
                <a:ea typeface="Arial" charset="0"/>
                <a:cs typeface="Arial" charset="0"/>
              </a:rPr>
              <a:t>•</a:t>
            </a:r>
            <a:r>
              <a:rPr lang="en-GB" altLang="x-none" sz="2800" b="1" dirty="0">
                <a:latin typeface="Arial" charset="0"/>
                <a:ea typeface="Arial" charset="0"/>
                <a:cs typeface="Arial" charset="0"/>
              </a:rPr>
              <a:t> Consider matrices that include phylogenetic information related shared orthologous genes:</a:t>
            </a:r>
          </a:p>
          <a:p>
            <a:pPr>
              <a:spcBef>
                <a:spcPct val="50000"/>
              </a:spcBef>
              <a:buFontTx/>
              <a:buNone/>
            </a:pPr>
            <a:r>
              <a:rPr lang="en-GB" altLang="x-none" sz="2800" b="1" dirty="0">
                <a:latin typeface="Arial" charset="0"/>
                <a:ea typeface="Arial" charset="0"/>
                <a:cs typeface="Arial" charset="0"/>
              </a:rPr>
              <a:t>- number of shared </a:t>
            </a:r>
            <a:r>
              <a:rPr lang="en-GB" altLang="x-none" sz="2800" b="1" dirty="0" err="1">
                <a:latin typeface="Arial" charset="0"/>
                <a:ea typeface="Arial" charset="0"/>
                <a:cs typeface="Arial" charset="0"/>
              </a:rPr>
              <a:t>orthologs</a:t>
            </a:r>
            <a:r>
              <a:rPr lang="en-GB" altLang="x-none" sz="2800" b="1" dirty="0">
                <a:latin typeface="Arial" charset="0"/>
                <a:ea typeface="Arial" charset="0"/>
                <a:cs typeface="Arial" charset="0"/>
              </a:rPr>
              <a:t>;</a:t>
            </a:r>
          </a:p>
          <a:p>
            <a:pPr>
              <a:spcBef>
                <a:spcPct val="50000"/>
              </a:spcBef>
              <a:buFontTx/>
              <a:buChar char="-"/>
            </a:pPr>
            <a:r>
              <a:rPr lang="en-GB" altLang="x-none" sz="2800" b="1" dirty="0">
                <a:latin typeface="Arial" charset="0"/>
                <a:ea typeface="Arial" charset="0"/>
                <a:cs typeface="Arial" charset="0"/>
              </a:rPr>
              <a:t>mean genetic distance of shared </a:t>
            </a:r>
            <a:r>
              <a:rPr lang="en-GB" altLang="x-none" sz="2800" b="1" dirty="0" err="1">
                <a:latin typeface="Arial" charset="0"/>
                <a:ea typeface="Arial" charset="0"/>
                <a:cs typeface="Arial" charset="0"/>
              </a:rPr>
              <a:t>orthologs</a:t>
            </a:r>
            <a:r>
              <a:rPr lang="en-GB" altLang="x-none" sz="2800" b="1" dirty="0">
                <a:latin typeface="Arial" charset="0"/>
                <a:ea typeface="Arial" charset="0"/>
                <a:cs typeface="Arial" charset="0"/>
              </a:rPr>
              <a:t>;</a:t>
            </a:r>
          </a:p>
          <a:p>
            <a:pPr>
              <a:spcBef>
                <a:spcPct val="50000"/>
              </a:spcBef>
              <a:buFontTx/>
              <a:buNone/>
            </a:pPr>
            <a:r>
              <a:rPr lang="en-GB" altLang="x-none" sz="2800" b="1" dirty="0">
                <a:latin typeface="Arial" charset="0"/>
                <a:ea typeface="Arial" charset="0"/>
                <a:cs typeface="Arial" charset="0"/>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ext Box 2"/>
          <p:cNvSpPr txBox="1">
            <a:spLocks noChangeArrowheads="1"/>
          </p:cNvSpPr>
          <p:nvPr/>
        </p:nvSpPr>
        <p:spPr bwMode="auto">
          <a:xfrm>
            <a:off x="0" y="1081088"/>
            <a:ext cx="9144000"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dirty="0">
                <a:solidFill>
                  <a:srgbClr val="FF0000"/>
                </a:solidFill>
              </a:rPr>
              <a:t>•</a:t>
            </a:r>
            <a:r>
              <a:rPr lang="en-GB" altLang="x-none" sz="3200" dirty="0"/>
              <a:t> </a:t>
            </a:r>
            <a:r>
              <a:rPr lang="en-GB" altLang="x-none" sz="3200" b="1" dirty="0"/>
              <a:t>Main difficulties in species tree construction include extensive incongruence between alternative phylogenies generated from single-gene data sets;</a:t>
            </a:r>
            <a:endParaRPr lang="en-GB" altLang="x-none" sz="2400" b="1" dirty="0"/>
          </a:p>
        </p:txBody>
      </p:sp>
      <p:sp>
        <p:nvSpPr>
          <p:cNvPr id="235523" name="Text Box 3"/>
          <p:cNvSpPr txBox="1">
            <a:spLocks noChangeArrowheads="1"/>
          </p:cNvSpPr>
          <p:nvPr/>
        </p:nvSpPr>
        <p:spPr bwMode="auto">
          <a:xfrm>
            <a:off x="0" y="3429000"/>
            <a:ext cx="9144000"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eaLnBrk="1" hangingPunct="1">
              <a:spcBef>
                <a:spcPct val="30000"/>
              </a:spcBef>
              <a:defRPr/>
            </a:pPr>
            <a:r>
              <a:rPr lang="en-GB" altLang="x-none" sz="3200" b="1" dirty="0">
                <a:solidFill>
                  <a:srgbClr val="FF0000"/>
                </a:solidFill>
              </a:rPr>
              <a:t>•</a:t>
            </a:r>
            <a:r>
              <a:rPr lang="en-GB" altLang="x-none" sz="2800" b="1" dirty="0">
                <a:solidFill>
                  <a:srgbClr val="333333"/>
                </a:solidFill>
              </a:rPr>
              <a:t> Genes don't evolve at the same rate or in the same way, the evolutionary history inferred from one gene, say for </a:t>
            </a:r>
            <a:r>
              <a:rPr lang="en-GB" altLang="x-none" sz="2800" b="1" dirty="0" err="1">
                <a:solidFill>
                  <a:srgbClr val="333333"/>
                </a:solidFill>
              </a:rPr>
              <a:t>rRNA</a:t>
            </a:r>
            <a:r>
              <a:rPr lang="en-GB" altLang="x-none" sz="2800" b="1" dirty="0">
                <a:solidFill>
                  <a:srgbClr val="333333"/>
                </a:solidFill>
              </a:rPr>
              <a:t>, may be different from what another gene appears to show.</a:t>
            </a:r>
            <a:endParaRPr lang="en-GB" altLang="x-none" sz="2400" dirty="0"/>
          </a:p>
        </p:txBody>
      </p:sp>
      <p:sp>
        <p:nvSpPr>
          <p:cNvPr id="149507" name="ZoneTexte 1"/>
          <p:cNvSpPr txBox="1">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r>
              <a:rPr lang="en-GB" altLang="x-none" sz="3600" b="1">
                <a:solidFill>
                  <a:srgbClr val="0000FF"/>
                </a:solidFill>
                <a:latin typeface="Arial" charset="0"/>
                <a:ea typeface="Arial" charset="0"/>
                <a:cs typeface="Arial" charset="0"/>
              </a:rPr>
              <a:t>Problems with species tree construction</a:t>
            </a:r>
            <a:endParaRPr lang="en-GB" altLang="x-none" sz="3600">
              <a:solidFill>
                <a:srgbClr val="0000FF"/>
              </a:solidFill>
              <a:latin typeface="Arial" charset="0"/>
              <a:ea typeface="Arial" charset="0"/>
              <a:cs typeface="Arial" charset="0"/>
            </a:endParaRPr>
          </a:p>
        </p:txBody>
      </p:sp>
    </p:spTree>
  </p:cSld>
  <p:clrMapOvr>
    <a:masterClrMapping/>
  </p:clrMapOvr>
</p:sld>
</file>

<file path=ppt/theme/theme1.xml><?xml version="1.0" encoding="utf-8"?>
<a:theme xmlns:a="http://schemas.openxmlformats.org/drawingml/2006/main" name="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Times"/>
        <a:ea typeface=""/>
        <a:cs typeface=""/>
      </a:majorFont>
      <a:minorFont>
        <a:latin typeface="Times"/>
        <a:ea typeface=""/>
        <a:cs typeface=""/>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x-none" sz="12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x-none" sz="1200" b="0" i="0" u="none" strike="noStrike" cap="none" normalizeH="0" baseline="0">
            <a:ln>
              <a:noFill/>
            </a:ln>
            <a:solidFill>
              <a:schemeClr val="tx1"/>
            </a:solidFill>
            <a:effectLst/>
            <a:latin typeface="Times" charset="0"/>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uvelle pré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uvelle pré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uvelle pré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uvelle pré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uvelle pré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uvelle pré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uvelle pré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uvelle pré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6192</TotalTime>
  <Words>1544</Words>
  <Application>Microsoft Macintosh PowerPoint</Application>
  <PresentationFormat>Affichage à l'écran (4:3)</PresentationFormat>
  <Paragraphs>201</Paragraphs>
  <Slides>32</Slides>
  <Notes>13</Notes>
  <HiddenSlides>0</HiddenSlides>
  <MMClips>0</MMClips>
  <ScaleCrop>false</ScaleCrop>
  <HeadingPairs>
    <vt:vector size="8" baseType="variant">
      <vt:variant>
        <vt:lpstr>Polices utilisées</vt:lpstr>
      </vt:variant>
      <vt:variant>
        <vt:i4>12</vt:i4>
      </vt:variant>
      <vt:variant>
        <vt:lpstr>Thème</vt:lpstr>
      </vt:variant>
      <vt:variant>
        <vt:i4>1</vt:i4>
      </vt:variant>
      <vt:variant>
        <vt:lpstr>Serveurs OLE incorporés</vt:lpstr>
      </vt:variant>
      <vt:variant>
        <vt:i4>1</vt:i4>
      </vt:variant>
      <vt:variant>
        <vt:lpstr>Titres des diapositives</vt:lpstr>
      </vt:variant>
      <vt:variant>
        <vt:i4>32</vt:i4>
      </vt:variant>
    </vt:vector>
  </HeadingPairs>
  <TitlesOfParts>
    <vt:vector size="46" baseType="lpstr">
      <vt:lpstr>ＭＳ Ｐゴシック</vt:lpstr>
      <vt:lpstr>ヒラギノ角ゴ Pro W3</vt:lpstr>
      <vt:lpstr>Andale Mono</vt:lpstr>
      <vt:lpstr>Arial</vt:lpstr>
      <vt:lpstr>Calibri</vt:lpstr>
      <vt:lpstr>Courier New</vt:lpstr>
      <vt:lpstr>Helvetica</vt:lpstr>
      <vt:lpstr>LucidaGrande</vt:lpstr>
      <vt:lpstr>Times</vt:lpstr>
      <vt:lpstr>Times New Roman</vt:lpstr>
      <vt:lpstr>Times-Roman</vt:lpstr>
      <vt:lpstr>Verdana</vt:lpstr>
      <vt:lpstr>Nouvelle présentation</vt:lpstr>
      <vt:lpstr>Document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Institut Pasteur</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Fredj Tekaia</dc:creator>
  <cp:lastModifiedBy>Utilisateur de Microsoft Office</cp:lastModifiedBy>
  <cp:revision>773</cp:revision>
  <cp:lastPrinted>2018-05-05T13:22:32Z</cp:lastPrinted>
  <dcterms:created xsi:type="dcterms:W3CDTF">2003-05-28T20:48:40Z</dcterms:created>
  <dcterms:modified xsi:type="dcterms:W3CDTF">2018-05-05T13:22:36Z</dcterms:modified>
</cp:coreProperties>
</file>